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2"/>
  </p:handout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574158-F4F7-4F14-BDD5-39947DD06403}" type="datetimeFigureOut">
              <a:rPr lang="fi-FI" smtClean="0"/>
              <a:t>10.8.2018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4214F-1C3E-4342-8836-88E9D61140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16178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Kuvataidekasvatuksen opetussuunnitelma uudistuu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1.8.2018 alkaen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808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Miten muutokset vaikuttavat sinun </a:t>
            </a:r>
            <a:r>
              <a:rPr lang="fi-FI" dirty="0" smtClean="0"/>
              <a:t>opintoihisi? 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Ovatko opintosi edenneet ohjeellisen aikataulun mukaisesti?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5745" y="3981470"/>
            <a:ext cx="4185623" cy="576262"/>
          </a:xfrm>
        </p:spPr>
        <p:txBody>
          <a:bodyPr/>
          <a:lstStyle/>
          <a:p>
            <a:r>
              <a:rPr lang="fi-FI" dirty="0" smtClean="0"/>
              <a:t>Kyllä.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75745" y="5205941"/>
            <a:ext cx="4185623" cy="3304117"/>
          </a:xfrm>
        </p:spPr>
        <p:txBody>
          <a:bodyPr/>
          <a:lstStyle/>
          <a:p>
            <a:r>
              <a:rPr lang="fi-FI" dirty="0" smtClean="0"/>
              <a:t>Voit noudattaa aiemmin esiteltyä ohjeistusta.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146573" y="3981470"/>
            <a:ext cx="4185618" cy="576262"/>
          </a:xfrm>
        </p:spPr>
        <p:txBody>
          <a:bodyPr/>
          <a:lstStyle/>
          <a:p>
            <a:r>
              <a:rPr lang="fi-FI" dirty="0" smtClean="0"/>
              <a:t>Eivät ole.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146573" y="5205940"/>
            <a:ext cx="4185617" cy="3304117"/>
          </a:xfrm>
        </p:spPr>
        <p:txBody>
          <a:bodyPr/>
          <a:lstStyle/>
          <a:p>
            <a:r>
              <a:rPr lang="fi-FI" dirty="0" smtClean="0"/>
              <a:t>Varaa elokuussa aika amanuenssille, niin tehdään sinulle HOPS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2940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Muutoksia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Toivottua valinnaisuutta pääaineopintoihin</a:t>
            </a:r>
          </a:p>
          <a:p>
            <a:r>
              <a:rPr lang="fi-FI" dirty="0" smtClean="0"/>
              <a:t>Uusia kursseja</a:t>
            </a:r>
          </a:p>
          <a:p>
            <a:r>
              <a:rPr lang="fi-FI" dirty="0"/>
              <a:t>Tiedekunnan yhteisiä opintoja kehitetty ja ko. opintojen ydinsisältöjä mietitty uudelleen sekä poistettu päällekkäisyyksiä </a:t>
            </a:r>
          </a:p>
          <a:p>
            <a:r>
              <a:rPr lang="fi-FI" dirty="0" smtClean="0"/>
              <a:t>Tutkimusopintoja </a:t>
            </a:r>
            <a:r>
              <a:rPr lang="fi-FI" dirty="0"/>
              <a:t>on lisätty ja kehitetty tavoitteena antaa opiskelijoille lisää valmiuksia kandidaatintyön ja gradun </a:t>
            </a:r>
            <a:r>
              <a:rPr lang="fi-FI" dirty="0" smtClean="0"/>
              <a:t>tekemiseen</a:t>
            </a:r>
          </a:p>
          <a:p>
            <a:r>
              <a:rPr lang="fi-FI" dirty="0" smtClean="0"/>
              <a:t>Verkko-opintoja </a:t>
            </a:r>
            <a:r>
              <a:rPr lang="fi-FI" dirty="0"/>
              <a:t>ja erilaisia suoritustapoja on lisätty toiveidenne </a:t>
            </a:r>
            <a:r>
              <a:rPr lang="fi-FI" dirty="0" smtClean="0"/>
              <a:t>mukaisesti.</a:t>
            </a:r>
          </a:p>
          <a:p>
            <a:r>
              <a:rPr lang="fi-FI" dirty="0" smtClean="0"/>
              <a:t>Kesäopintoja </a:t>
            </a:r>
            <a:r>
              <a:rPr lang="fi-FI" dirty="0"/>
              <a:t>kehitetty ja tulossa on mm. Peli -sivuaine 25 op yhteistyössä Lapin amk:n kanssa. Kokonaisuuden voi suorittaa kokonaisuudessaan kesäopintoina. 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2883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24855" cy="1443644"/>
          </a:xfrm>
        </p:spPr>
        <p:txBody>
          <a:bodyPr>
            <a:normAutofit/>
          </a:bodyPr>
          <a:lstStyle/>
          <a:p>
            <a:r>
              <a:rPr lang="fi-FI" dirty="0" smtClean="0"/>
              <a:t>1.vuosikurssin opiskelijat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57988" y="1953491"/>
            <a:ext cx="8596668" cy="3173471"/>
          </a:xfrm>
        </p:spPr>
        <p:txBody>
          <a:bodyPr/>
          <a:lstStyle/>
          <a:p>
            <a:r>
              <a:rPr lang="fi-FI" dirty="0"/>
              <a:t>1.8.2018 opiskelemaan hyväksytyt opiskelevat kokonaan uuden opetussuunnitelman </a:t>
            </a:r>
            <a:r>
              <a:rPr lang="fi-FI" dirty="0" smtClean="0"/>
              <a:t>mukaisesti</a:t>
            </a:r>
          </a:p>
          <a:p>
            <a:r>
              <a:rPr lang="fi-FI" dirty="0" smtClean="0"/>
              <a:t>1.vuoden opetus kaikille samanlainen</a:t>
            </a:r>
          </a:p>
          <a:p>
            <a:r>
              <a:rPr lang="fi-FI" dirty="0" smtClean="0"/>
              <a:t>Opetus osittain pienryhmissä</a:t>
            </a:r>
          </a:p>
          <a:p>
            <a:r>
              <a:rPr lang="fi-FI" dirty="0" smtClean="0"/>
              <a:t>Intensiivikurssit</a:t>
            </a:r>
          </a:p>
          <a:p>
            <a:r>
              <a:rPr lang="fi-FI" dirty="0" err="1" smtClean="0"/>
              <a:t>KTK:n</a:t>
            </a:r>
            <a:r>
              <a:rPr lang="fi-FI" dirty="0" smtClean="0"/>
              <a:t> kurssi </a:t>
            </a:r>
            <a:r>
              <a:rPr lang="fi-FI" dirty="0"/>
              <a:t>Kasvatus- ja kehityspsykologia </a:t>
            </a:r>
            <a:r>
              <a:rPr lang="fi-FI" dirty="0" smtClean="0"/>
              <a:t>verkkoluentona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406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2.vuosikurssin opiskelijat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49676" y="2019273"/>
            <a:ext cx="8596668" cy="3880773"/>
          </a:xfrm>
        </p:spPr>
        <p:txBody>
          <a:bodyPr/>
          <a:lstStyle/>
          <a:p>
            <a:r>
              <a:rPr lang="fi-FI" dirty="0" smtClean="0"/>
              <a:t>Kaikille yhteiset opinnot</a:t>
            </a:r>
          </a:p>
          <a:p>
            <a:r>
              <a:rPr lang="fi-FI" dirty="0" smtClean="0"/>
              <a:t>Valinnaisuus oman mielenkiinnon mukaan</a:t>
            </a:r>
          </a:p>
          <a:p>
            <a:pPr lvl="1"/>
            <a:r>
              <a:rPr lang="fi-FI" dirty="0" smtClean="0"/>
              <a:t>Valinnaisissa mukana kaikille </a:t>
            </a:r>
            <a:r>
              <a:rPr lang="fi-FI" dirty="0" err="1" smtClean="0"/>
              <a:t>TTK:n</a:t>
            </a:r>
            <a:r>
              <a:rPr lang="fi-FI" dirty="0" smtClean="0"/>
              <a:t> opiskelijoille yhteisiä opintoja</a:t>
            </a:r>
          </a:p>
          <a:p>
            <a:pPr lvl="1"/>
            <a:r>
              <a:rPr lang="fi-FI" dirty="0" smtClean="0"/>
              <a:t>Osa kursseista vain kuvataidekasvatuksen opiskelijoille</a:t>
            </a:r>
          </a:p>
          <a:p>
            <a:r>
              <a:rPr lang="fi-FI" dirty="0" smtClean="0"/>
              <a:t>Valinnaiskursseissa rajoitetut ryhmäkoot ja ryhmät</a:t>
            </a:r>
          </a:p>
          <a:p>
            <a:pPr lvl="1"/>
            <a:r>
              <a:rPr lang="fi-FI" dirty="0" smtClean="0"/>
              <a:t>Kurssi-ilmoittautumiset avautuvat 8.8.2018</a:t>
            </a:r>
          </a:p>
          <a:p>
            <a:pPr lvl="1"/>
            <a:r>
              <a:rPr lang="fi-FI" dirty="0" smtClean="0"/>
              <a:t>Kursseille otetaan opiskelijat ilmoittautumisjärjestyksessä, muistathan perua ilmoittautumisesi </a:t>
            </a:r>
            <a:r>
              <a:rPr lang="fi-FI" b="1" dirty="0" smtClean="0"/>
              <a:t>hyvissä ajoin</a:t>
            </a:r>
            <a:r>
              <a:rPr lang="fi-FI" dirty="0" smtClean="0"/>
              <a:t>, jos et tule kurssille</a:t>
            </a:r>
          </a:p>
          <a:p>
            <a:pPr lvl="1"/>
            <a:r>
              <a:rPr lang="fi-FI" dirty="0" smtClean="0"/>
              <a:t>Jos kurssit eivät täyty </a:t>
            </a:r>
            <a:r>
              <a:rPr lang="fi-FI" dirty="0" err="1" smtClean="0"/>
              <a:t>kuviksen</a:t>
            </a:r>
            <a:r>
              <a:rPr lang="fi-FI" dirty="0" smtClean="0"/>
              <a:t> opiskelijoita, voidaan ryhmiin ottaa myös muita opiskelijoita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674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2.vuosikurssin opinnot lv. 2018-2019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2167" y="2192435"/>
            <a:ext cx="4185623" cy="576262"/>
          </a:xfrm>
        </p:spPr>
        <p:txBody>
          <a:bodyPr/>
          <a:lstStyle/>
          <a:p>
            <a:r>
              <a:rPr lang="fi-FI" dirty="0" smtClean="0"/>
              <a:t>Yhteiset opinnot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0" y="2768697"/>
            <a:ext cx="4631183" cy="3705119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Pääaineopinnot</a:t>
            </a:r>
            <a:r>
              <a:rPr lang="fi-FI" sz="1600" dirty="0" smtClean="0"/>
              <a:t/>
            </a:r>
            <a:br>
              <a:rPr lang="fi-FI" sz="1600" dirty="0" smtClean="0"/>
            </a:br>
            <a:r>
              <a:rPr lang="fi-FI" sz="1600" dirty="0" smtClean="0"/>
              <a:t>UKUV0108 </a:t>
            </a:r>
            <a:r>
              <a:rPr lang="fi-FI" sz="1600" dirty="0"/>
              <a:t>Kuvamatka 3 op </a:t>
            </a:r>
            <a:br>
              <a:rPr lang="fi-FI" sz="1600" dirty="0"/>
            </a:br>
            <a:r>
              <a:rPr lang="fi-FI" sz="1600" dirty="0" smtClean="0"/>
              <a:t>UKUV0116 </a:t>
            </a:r>
            <a:r>
              <a:rPr lang="fi-FI" sz="1600" dirty="0"/>
              <a:t>Mediakasvatuksen perusteet 3 op</a:t>
            </a:r>
            <a:br>
              <a:rPr lang="fi-FI" sz="1600" dirty="0"/>
            </a:br>
            <a:r>
              <a:rPr lang="fi-FI" sz="1600" dirty="0"/>
              <a:t>UMUO1214 Tieteenfilosofia 3 </a:t>
            </a:r>
            <a:r>
              <a:rPr lang="fi-FI" sz="1600" dirty="0" smtClean="0"/>
              <a:t>op</a:t>
            </a:r>
            <a:br>
              <a:rPr lang="fi-FI" sz="1600" dirty="0" smtClean="0"/>
            </a:br>
            <a:r>
              <a:rPr lang="fi-FI" sz="1600" dirty="0" smtClean="0"/>
              <a:t>UMUO1212 </a:t>
            </a:r>
            <a:r>
              <a:rPr lang="fi-FI" sz="1600" dirty="0"/>
              <a:t>Tutkimus taiteenaloilla 3 op </a:t>
            </a:r>
            <a:r>
              <a:rPr lang="fi-FI" sz="1600" dirty="0" smtClean="0"/>
              <a:t/>
            </a:r>
            <a:br>
              <a:rPr lang="fi-FI" sz="1600" dirty="0" smtClean="0"/>
            </a:br>
            <a:r>
              <a:rPr lang="fi-FI" sz="1600" dirty="0" smtClean="0"/>
              <a:t>UKUV0119 </a:t>
            </a:r>
            <a:r>
              <a:rPr lang="fi-FI" sz="1600" dirty="0"/>
              <a:t>Tila-aika -taide 3 </a:t>
            </a:r>
            <a:r>
              <a:rPr lang="fi-FI" sz="1600" dirty="0" smtClean="0"/>
              <a:t>op</a:t>
            </a:r>
          </a:p>
          <a:p>
            <a:r>
              <a:rPr lang="fi-FI" dirty="0" smtClean="0"/>
              <a:t>Kieli- ja viestintäopinnot</a:t>
            </a:r>
            <a:br>
              <a:rPr lang="fi-FI" dirty="0" smtClean="0"/>
            </a:br>
            <a:r>
              <a:rPr lang="fi-FI" sz="1600" dirty="0"/>
              <a:t>UENG0002 English: Oral Skills for Art </a:t>
            </a:r>
            <a:r>
              <a:rPr lang="fi-FI" sz="1600" dirty="0" err="1"/>
              <a:t>Education</a:t>
            </a:r>
            <a:r>
              <a:rPr lang="fi-FI" sz="1600" dirty="0"/>
              <a:t> Students 3 </a:t>
            </a:r>
            <a:r>
              <a:rPr lang="fi-FI" sz="1600" dirty="0" smtClean="0"/>
              <a:t>op</a:t>
            </a:r>
            <a:br>
              <a:rPr lang="fi-FI" sz="1600" dirty="0" smtClean="0"/>
            </a:br>
            <a:r>
              <a:rPr lang="fi-FI" sz="1600" dirty="0"/>
              <a:t>URUO0010 Ruotsin kirjallinen taito 2op </a:t>
            </a:r>
            <a:br>
              <a:rPr lang="fi-FI" sz="1600" dirty="0"/>
            </a:br>
            <a:r>
              <a:rPr lang="fi-FI" sz="1600" dirty="0"/>
              <a:t>URUO0011 Ruotsin suullinen taito 2 </a:t>
            </a:r>
            <a:r>
              <a:rPr lang="fi-FI" sz="1600" dirty="0" smtClean="0"/>
              <a:t>op</a:t>
            </a:r>
          </a:p>
          <a:p>
            <a:r>
              <a:rPr lang="fi-FI" dirty="0" smtClean="0"/>
              <a:t>Pedagogisissa opinnoissa ei muutoksia</a:t>
            </a:r>
          </a:p>
          <a:p>
            <a:r>
              <a:rPr lang="fi-FI" dirty="0" smtClean="0"/>
              <a:t>Sivuaineiden </a:t>
            </a:r>
            <a:r>
              <a:rPr lang="fi-FI" dirty="0"/>
              <a:t>aloitus </a:t>
            </a:r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31182" y="2129531"/>
            <a:ext cx="5111333" cy="576262"/>
          </a:xfrm>
        </p:spPr>
        <p:txBody>
          <a:bodyPr/>
          <a:lstStyle/>
          <a:p>
            <a:r>
              <a:rPr lang="fi-FI" dirty="0" smtClean="0"/>
              <a:t>Valinnaiset pääaineopinnot 17 op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514804" y="2768697"/>
            <a:ext cx="6516183" cy="3896310"/>
          </a:xfrm>
        </p:spPr>
        <p:txBody>
          <a:bodyPr>
            <a:normAutofit/>
          </a:bodyPr>
          <a:lstStyle/>
          <a:p>
            <a:r>
              <a:rPr lang="fi-FI" sz="1600" dirty="0" smtClean="0"/>
              <a:t>UMUO0223 </a:t>
            </a:r>
            <a:r>
              <a:rPr lang="fi-FI" sz="1600" dirty="0"/>
              <a:t>Arktinen taide ja muotoilu 3 op</a:t>
            </a:r>
            <a:br>
              <a:rPr lang="fi-FI" sz="1600" dirty="0"/>
            </a:br>
            <a:r>
              <a:rPr lang="fi-FI" sz="1600" dirty="0"/>
              <a:t>UYLE0347 Johdatus pohjoiseen ja saamen taiteeseen 3 op</a:t>
            </a:r>
            <a:br>
              <a:rPr lang="fi-FI" sz="1600" dirty="0"/>
            </a:br>
            <a:r>
              <a:rPr lang="fi-FI" sz="1600" dirty="0"/>
              <a:t>UYLE0343 Esihistorian, antiikin ja keskiajan taide 4 op </a:t>
            </a:r>
            <a:br>
              <a:rPr lang="fi-FI" sz="1600" dirty="0"/>
            </a:br>
            <a:r>
              <a:rPr lang="fi-FI" sz="1600" dirty="0"/>
              <a:t>UYLE0305 Moderni ja nykytaide 5 </a:t>
            </a:r>
            <a:r>
              <a:rPr lang="fi-FI" sz="1600" dirty="0" smtClean="0"/>
              <a:t>op</a:t>
            </a:r>
            <a:endParaRPr lang="fi-FI" sz="1600" b="1" dirty="0" smtClean="0"/>
          </a:p>
          <a:p>
            <a:r>
              <a:rPr lang="fi-FI" sz="1600" dirty="0" smtClean="0"/>
              <a:t>UKUV0205 </a:t>
            </a:r>
            <a:r>
              <a:rPr lang="fi-FI" sz="1600" dirty="0"/>
              <a:t>Valokuvauksen työpaja 5 </a:t>
            </a:r>
            <a:r>
              <a:rPr lang="fi-FI" sz="1600" dirty="0" smtClean="0"/>
              <a:t>op</a:t>
            </a:r>
            <a:br>
              <a:rPr lang="fi-FI" sz="1600" dirty="0" smtClean="0"/>
            </a:br>
            <a:r>
              <a:rPr lang="fi-FI" sz="1600" dirty="0"/>
              <a:t>UKUV0426 Kokeellinen grafiikka 4 op </a:t>
            </a:r>
            <a:endParaRPr lang="fi-FI" sz="1600" dirty="0" smtClean="0"/>
          </a:p>
          <a:p>
            <a:r>
              <a:rPr lang="fi-FI" sz="1600" dirty="0" smtClean="0"/>
              <a:t>UKUV0229 </a:t>
            </a:r>
            <a:r>
              <a:rPr lang="fi-FI" sz="1600" dirty="0"/>
              <a:t>Kuvankäsittely ja animaatio 4 op</a:t>
            </a:r>
            <a:br>
              <a:rPr lang="fi-FI" sz="1600" dirty="0"/>
            </a:br>
            <a:r>
              <a:rPr lang="fi-FI" sz="1600" dirty="0"/>
              <a:t>UKUV0427 Sarjakuva ja graafinen suunnittelu 4 op</a:t>
            </a:r>
            <a:br>
              <a:rPr lang="fi-FI" sz="1600" dirty="0"/>
            </a:br>
            <a:r>
              <a:rPr lang="fi-FI" sz="1600" dirty="0" smtClean="0"/>
              <a:t>UKUV0206 </a:t>
            </a:r>
            <a:r>
              <a:rPr lang="fi-FI" sz="1600" dirty="0"/>
              <a:t>Elokuvakasvatus 5 op </a:t>
            </a:r>
            <a:r>
              <a:rPr lang="fi-FI" sz="1700" dirty="0"/>
              <a:t/>
            </a:r>
            <a:br>
              <a:rPr lang="fi-FI" sz="1700" dirty="0"/>
            </a:br>
            <a:r>
              <a:rPr lang="fi-FI" b="1" dirty="0"/>
              <a:t/>
            </a:r>
            <a:br>
              <a:rPr lang="fi-FI" b="1" dirty="0"/>
            </a:br>
            <a:endParaRPr lang="fi-FI" b="1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293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3.vuosikurssin opinnot lv. 2018-2019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Yhteiset opinnot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75745" y="3460452"/>
            <a:ext cx="4054197" cy="3705119"/>
          </a:xfrm>
        </p:spPr>
        <p:txBody>
          <a:bodyPr>
            <a:normAutofit/>
          </a:bodyPr>
          <a:lstStyle/>
          <a:p>
            <a:r>
              <a:rPr lang="fi-FI" dirty="0" smtClean="0"/>
              <a:t>UKUV0506 </a:t>
            </a:r>
            <a:r>
              <a:rPr lang="fi-FI" dirty="0"/>
              <a:t>Seminaari ja kandidaatin tutkielma 10 </a:t>
            </a:r>
            <a:r>
              <a:rPr lang="fi-FI" dirty="0" smtClean="0"/>
              <a:t>op</a:t>
            </a:r>
          </a:p>
          <a:p>
            <a:r>
              <a:rPr lang="fi-FI" dirty="0" smtClean="0"/>
              <a:t>Tieteellinen kirjoittaminen 2 op</a:t>
            </a:r>
            <a:br>
              <a:rPr lang="fi-FI" dirty="0" smtClean="0"/>
            </a:br>
            <a:r>
              <a:rPr lang="fi-FI" dirty="0" smtClean="0"/>
              <a:t>(kandiseminaarin yhteydessä)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31183" y="2160983"/>
            <a:ext cx="4185618" cy="576262"/>
          </a:xfrm>
        </p:spPr>
        <p:txBody>
          <a:bodyPr/>
          <a:lstStyle/>
          <a:p>
            <a:r>
              <a:rPr lang="fi-FI" dirty="0"/>
              <a:t>Sivuaineiden </a:t>
            </a:r>
            <a:r>
              <a:rPr lang="fi-FI" dirty="0" smtClean="0"/>
              <a:t>jatkaminen 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394961" y="3364856"/>
            <a:ext cx="5611089" cy="3896310"/>
          </a:xfrm>
        </p:spPr>
        <p:txBody>
          <a:bodyPr>
            <a:normAutofit/>
          </a:bodyPr>
          <a:lstStyle/>
          <a:p>
            <a:r>
              <a:rPr lang="fi-FI" dirty="0" smtClean="0"/>
              <a:t>Taidehistoria</a:t>
            </a:r>
          </a:p>
          <a:p>
            <a:r>
              <a:rPr lang="fi-FI" dirty="0" smtClean="0"/>
              <a:t>Kuvataide</a:t>
            </a:r>
          </a:p>
          <a:p>
            <a:r>
              <a:rPr lang="fi-FI" dirty="0" smtClean="0"/>
              <a:t>YTY</a:t>
            </a:r>
          </a:p>
          <a:p>
            <a:r>
              <a:rPr lang="fi-FI" dirty="0" smtClean="0"/>
              <a:t>Yms.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710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4.vuosikurssin opinnot lv. 2018-2019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7334" y="1872851"/>
            <a:ext cx="4185623" cy="576262"/>
          </a:xfrm>
        </p:spPr>
        <p:txBody>
          <a:bodyPr/>
          <a:lstStyle/>
          <a:p>
            <a:r>
              <a:rPr lang="fi-FI" dirty="0" smtClean="0"/>
              <a:t>Yhteiset opinnot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52864" y="3082924"/>
            <a:ext cx="6151418" cy="3304117"/>
          </a:xfrm>
        </p:spPr>
        <p:txBody>
          <a:bodyPr>
            <a:normAutofit fontScale="70000" lnSpcReduction="20000"/>
          </a:bodyPr>
          <a:lstStyle/>
          <a:p>
            <a:r>
              <a:rPr lang="fi-FI" sz="2000" dirty="0" smtClean="0"/>
              <a:t>UKUV0120 Taidemuseo- ja näyttelypedagogiikka 5 op </a:t>
            </a:r>
          </a:p>
          <a:p>
            <a:r>
              <a:rPr lang="fi-FI" sz="2000" dirty="0" smtClean="0"/>
              <a:t>UKUV0127 Arkkitehtuuri- ja muotoilupedagogiikka 4 op </a:t>
            </a:r>
          </a:p>
          <a:p>
            <a:r>
              <a:rPr lang="fi-FI" sz="2000" dirty="0" smtClean="0"/>
              <a:t>UKUV0155 Taidekasvatuksen traditio ja paradigmat 3 op </a:t>
            </a:r>
            <a:br>
              <a:rPr lang="fi-FI" sz="2000" dirty="0" smtClean="0"/>
            </a:br>
            <a:r>
              <a:rPr lang="fi-FI" sz="2000" dirty="0" smtClean="0"/>
              <a:t>(4. tai 5.opintovuosi)</a:t>
            </a:r>
          </a:p>
          <a:p>
            <a:r>
              <a:rPr lang="fi-FI" sz="2000" dirty="0" smtClean="0"/>
              <a:t>UKUV0122 Projektin organisointi ja hallinta 2 op </a:t>
            </a:r>
          </a:p>
          <a:p>
            <a:r>
              <a:rPr lang="fi-FI" sz="2000" dirty="0" smtClean="0"/>
              <a:t>UKUV0635 Kuvataidekasvatuksen yhteisöprojekti 6 op </a:t>
            </a:r>
          </a:p>
          <a:p>
            <a:r>
              <a:rPr lang="fi-FI" sz="2000" dirty="0" smtClean="0"/>
              <a:t>UKUV0629 Kuvataidekasvatuksen metodikurssi 3 op </a:t>
            </a:r>
          </a:p>
          <a:p>
            <a:r>
              <a:rPr lang="fi-FI" sz="2000" dirty="0"/>
              <a:t>UKUV0604 Taidekasvatuksen syventävä kirjallisuus 3 op </a:t>
            </a: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2000" dirty="0" smtClean="0"/>
              <a:t>(</a:t>
            </a:r>
            <a:r>
              <a:rPr lang="fi-FI" sz="2000" dirty="0"/>
              <a:t>4. tai </a:t>
            </a:r>
            <a:r>
              <a:rPr lang="fi-FI" sz="2000" dirty="0" smtClean="0"/>
              <a:t>5.opintovuosi</a:t>
            </a:r>
            <a:r>
              <a:rPr lang="fi-FI" sz="2000" dirty="0"/>
              <a:t>)</a:t>
            </a:r>
          </a:p>
          <a:p>
            <a:r>
              <a:rPr lang="fi-FI" sz="2000" dirty="0" smtClean="0"/>
              <a:t>UKUV0614 Valinnainen tutkimuskurssi (menetelmä) 3 op</a:t>
            </a:r>
          </a:p>
          <a:p>
            <a:r>
              <a:rPr lang="fi-FI" sz="2000" dirty="0" smtClean="0"/>
              <a:t>UKUV0611 Pro gradu -seminaari ja tutkielma 40 op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675426" y="2218531"/>
            <a:ext cx="4185618" cy="576262"/>
          </a:xfrm>
        </p:spPr>
        <p:txBody>
          <a:bodyPr/>
          <a:lstStyle/>
          <a:p>
            <a:r>
              <a:rPr lang="fi-FI" dirty="0" smtClean="0"/>
              <a:t>Valinnaiset opinnot 7 op</a:t>
            </a:r>
          </a:p>
          <a:p>
            <a:r>
              <a:rPr lang="fi-FI" sz="1500" dirty="0" smtClean="0">
                <a:solidFill>
                  <a:srgbClr val="FF0000"/>
                </a:solidFill>
              </a:rPr>
              <a:t>4. ja 5.opintovuoden aikana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808430" y="3082924"/>
            <a:ext cx="4185617" cy="3304117"/>
          </a:xfrm>
        </p:spPr>
        <p:txBody>
          <a:bodyPr/>
          <a:lstStyle/>
          <a:p>
            <a:r>
              <a:rPr lang="fi-FI" sz="1400" dirty="0" smtClean="0"/>
              <a:t>LKAS3113 Lapsen oikeudet ja asema moniammatillisissa verkostoissa 5 op</a:t>
            </a:r>
          </a:p>
          <a:p>
            <a:r>
              <a:rPr lang="fi-FI" sz="1400" dirty="0" smtClean="0"/>
              <a:t>UVER0111 Esinekulttuuri Suomessa - esineitä ajassa ja arjessa 3 op </a:t>
            </a:r>
          </a:p>
          <a:p>
            <a:r>
              <a:rPr lang="fi-FI" sz="1400" dirty="0" smtClean="0"/>
              <a:t>UYLE0347 Johdatus pohjoiseen ja saamen taiteeseen 3 op</a:t>
            </a:r>
          </a:p>
          <a:p>
            <a:r>
              <a:rPr lang="fi-FI" sz="1400" dirty="0" smtClean="0"/>
              <a:t>UKUV0615 Valinnainen tutkimuskurssi (analyysi/tulkinta) 3 op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099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4.vuosikurssin opinnot lv. 2018-2019</a:t>
            </a:r>
            <a:br>
              <a:rPr lang="fi-FI" dirty="0" smtClean="0"/>
            </a:br>
            <a:r>
              <a:rPr lang="fi-FI" dirty="0" smtClean="0"/>
              <a:t>jatkuu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Kuvataideopettajan </a:t>
            </a:r>
            <a:r>
              <a:rPr lang="fi-FI" dirty="0"/>
              <a:t>pedagogiset </a:t>
            </a:r>
            <a:r>
              <a:rPr lang="fi-FI" dirty="0" smtClean="0"/>
              <a:t>aineopinnot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50312" y="3011749"/>
            <a:ext cx="7695172" cy="3304117"/>
          </a:xfrm>
        </p:spPr>
        <p:txBody>
          <a:bodyPr>
            <a:normAutofit/>
          </a:bodyPr>
          <a:lstStyle/>
          <a:p>
            <a:r>
              <a:rPr lang="fi-FI" dirty="0" smtClean="0"/>
              <a:t>UKUV0536 Kuvataideopetus III 5 op </a:t>
            </a:r>
            <a:br>
              <a:rPr lang="fi-FI" dirty="0" smtClean="0"/>
            </a:br>
            <a:r>
              <a:rPr lang="fi-FI" dirty="0" smtClean="0"/>
              <a:t>UKUV0537 Opetusharjoittelu III 5 op </a:t>
            </a:r>
          </a:p>
          <a:p>
            <a:r>
              <a:rPr lang="fi-FI" dirty="0" smtClean="0"/>
              <a:t>UKUV0538 Kenttäharjoittelu 5 op (esim. kesäopintoina)</a:t>
            </a:r>
          </a:p>
          <a:p>
            <a:r>
              <a:rPr lang="fi-FI" dirty="0" smtClean="0"/>
              <a:t>LKAS2105 </a:t>
            </a:r>
            <a:r>
              <a:rPr lang="fi-FI" dirty="0" err="1"/>
              <a:t>Inklusiivinen</a:t>
            </a:r>
            <a:r>
              <a:rPr lang="fi-FI" dirty="0"/>
              <a:t> ja globaalikasvatus 3 op </a:t>
            </a:r>
            <a:br>
              <a:rPr lang="fi-FI" dirty="0"/>
            </a:br>
            <a:r>
              <a:rPr lang="fi-FI" dirty="0" smtClean="0"/>
              <a:t>XNTU1517 </a:t>
            </a:r>
            <a:r>
              <a:rPr lang="fi-FI" dirty="0"/>
              <a:t>Koulutuksen sukupuolistavat käytännöt 3 op </a:t>
            </a:r>
            <a:endParaRPr lang="fi-FI" dirty="0" smtClean="0"/>
          </a:p>
          <a:p>
            <a:r>
              <a:rPr lang="fi-FI" dirty="0" smtClean="0"/>
              <a:t>LKAS3115 Opettajuus ja ammatillinen kehittyminen 5 op</a:t>
            </a:r>
            <a:br>
              <a:rPr lang="fi-FI" dirty="0" smtClean="0"/>
            </a:br>
            <a:r>
              <a:rPr lang="fi-FI" dirty="0" smtClean="0">
                <a:solidFill>
                  <a:srgbClr val="FF0000"/>
                </a:solidFill>
              </a:rPr>
              <a:t>suoritetaan </a:t>
            </a:r>
            <a:r>
              <a:rPr lang="fi-FI" dirty="0">
                <a:solidFill>
                  <a:srgbClr val="FF0000"/>
                </a:solidFill>
              </a:rPr>
              <a:t>joko 4. tai 5.opintovuonna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 smtClean="0"/>
          </a:p>
        </p:txBody>
      </p:sp>
      <p:sp>
        <p:nvSpPr>
          <p:cNvPr id="7" name="Sisällön paikkamerkki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632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5.vuosikurssin opinnot lv. 2018-2019</a:t>
            </a:r>
            <a:br>
              <a:rPr lang="fi-FI" dirty="0" smtClean="0"/>
            </a:br>
            <a:r>
              <a:rPr lang="fi-FI" dirty="0" smtClean="0"/>
              <a:t>riippuen aiemmista opinnoista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Yhteiset opinnot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661026" cy="4320260"/>
          </a:xfrm>
        </p:spPr>
        <p:txBody>
          <a:bodyPr>
            <a:normAutofit fontScale="47500" lnSpcReduction="20000"/>
          </a:bodyPr>
          <a:lstStyle/>
          <a:p>
            <a:r>
              <a:rPr lang="fi-FI" sz="2500" dirty="0" smtClean="0"/>
              <a:t>UKUV0121 Kuvataidekasvatuksen taideproduktio 6 op</a:t>
            </a:r>
          </a:p>
          <a:p>
            <a:r>
              <a:rPr lang="fi-FI" sz="2500" dirty="0" smtClean="0"/>
              <a:t>UKUV0155 Taidekasvatuksen traditio ja paradigmat 3 op </a:t>
            </a:r>
          </a:p>
          <a:p>
            <a:r>
              <a:rPr lang="fi-FI" sz="2500" dirty="0" smtClean="0"/>
              <a:t>UKUV0118 Mediataide, pelillisyys ja ohjelmointi  3 op </a:t>
            </a:r>
          </a:p>
          <a:p>
            <a:r>
              <a:rPr lang="fi-FI" sz="2500" dirty="0" smtClean="0"/>
              <a:t>UKUV0604 Taidekasvatuksen syventävä kirjallisuus 3 op </a:t>
            </a:r>
          </a:p>
          <a:p>
            <a:r>
              <a:rPr lang="fi-FI" sz="2500" dirty="0" smtClean="0"/>
              <a:t>UKUV0611 Pro gradu -seminaari ja tutkielma 40 op 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 smtClean="0"/>
          </a:p>
          <a:p>
            <a:pPr marL="0" indent="0">
              <a:buNone/>
            </a:pPr>
            <a:r>
              <a:rPr lang="fi-FI" sz="4400" dirty="0" smtClean="0"/>
              <a:t>Kuvataideopettajan pedagogiset aineopinnot 35 op </a:t>
            </a:r>
          </a:p>
          <a:p>
            <a:r>
              <a:rPr lang="fi-FI" sz="2500" dirty="0"/>
              <a:t>UKUV0514 Syventävä harjoittelu 7 op </a:t>
            </a:r>
            <a:br>
              <a:rPr lang="fi-FI" sz="2500" dirty="0"/>
            </a:br>
            <a:r>
              <a:rPr lang="fi-FI" sz="2500" dirty="0"/>
              <a:t>UKUV0525 Kuvataideopettajan portfolio 2 </a:t>
            </a:r>
            <a:r>
              <a:rPr lang="fi-FI" sz="2500" dirty="0" smtClean="0"/>
              <a:t>op</a:t>
            </a:r>
          </a:p>
          <a:p>
            <a:r>
              <a:rPr lang="fi-FI" sz="2500" dirty="0" smtClean="0"/>
              <a:t>KAS3115 </a:t>
            </a:r>
            <a:r>
              <a:rPr lang="fi-FI" sz="2500" dirty="0"/>
              <a:t>Opettajuus ja ammatillinen kehittyminen 5 </a:t>
            </a:r>
            <a:r>
              <a:rPr lang="fi-FI" sz="2500" dirty="0" smtClean="0"/>
              <a:t>op</a:t>
            </a:r>
            <a:br>
              <a:rPr lang="fi-FI" sz="2500" dirty="0" smtClean="0"/>
            </a:br>
            <a:r>
              <a:rPr lang="fi-FI" sz="2500" smtClean="0"/>
              <a:t>luennot 8 x 1 h sekä </a:t>
            </a:r>
            <a:r>
              <a:rPr lang="fi-FI" sz="2500" dirty="0" smtClean="0"/>
              <a:t>harjoitukset 2 x 4h</a:t>
            </a:r>
            <a:r>
              <a:rPr lang="fi-FI" sz="2500" dirty="0"/>
              <a:t/>
            </a:r>
            <a:br>
              <a:rPr lang="fi-FI" sz="2500" dirty="0"/>
            </a:br>
            <a:r>
              <a:rPr lang="fi-FI" sz="2500" dirty="0" smtClean="0"/>
              <a:t/>
            </a:r>
            <a:br>
              <a:rPr lang="fi-FI" sz="2500" dirty="0" smtClean="0"/>
            </a:br>
            <a:r>
              <a:rPr lang="fi-FI" sz="2500" dirty="0" smtClean="0"/>
              <a:t>Jos ei suoritettua aiemmin</a:t>
            </a:r>
            <a:endParaRPr lang="fi-FI" sz="2500" dirty="0"/>
          </a:p>
          <a:p>
            <a:r>
              <a:rPr lang="fi-FI" sz="2500" dirty="0" smtClean="0"/>
              <a:t>UKUV0538 </a:t>
            </a:r>
            <a:r>
              <a:rPr lang="fi-FI" sz="2500" dirty="0"/>
              <a:t>Kenttäharjoittelu 5 op </a:t>
            </a:r>
            <a:endParaRPr lang="fi-FI" sz="2500" dirty="0" smtClean="0"/>
          </a:p>
          <a:p>
            <a:r>
              <a:rPr lang="fi-FI" sz="2500" dirty="0" smtClean="0"/>
              <a:t>LKAS2105 </a:t>
            </a:r>
            <a:r>
              <a:rPr lang="fi-FI" sz="2500" dirty="0" err="1" smtClean="0"/>
              <a:t>Inklusiivinen</a:t>
            </a:r>
            <a:r>
              <a:rPr lang="fi-FI" sz="2500" dirty="0" smtClean="0"/>
              <a:t> ja globaalikasvatus 3 op </a:t>
            </a:r>
            <a:br>
              <a:rPr lang="fi-FI" sz="2500" dirty="0" smtClean="0"/>
            </a:br>
            <a:r>
              <a:rPr lang="fi-FI" sz="2500" dirty="0" smtClean="0"/>
              <a:t>XNTU1517 Koulutuksen sukupuolistavat käytännöt 3 op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614740" y="2440546"/>
            <a:ext cx="4185618" cy="576262"/>
          </a:xfrm>
        </p:spPr>
        <p:txBody>
          <a:bodyPr/>
          <a:lstStyle/>
          <a:p>
            <a:r>
              <a:rPr lang="fi-FI" dirty="0" smtClean="0"/>
              <a:t>Valinnaiset opinnot 7 op</a:t>
            </a:r>
          </a:p>
          <a:p>
            <a:r>
              <a:rPr lang="fi-FI" sz="1400" dirty="0" smtClean="0">
                <a:solidFill>
                  <a:srgbClr val="FF0000"/>
                </a:solidFill>
              </a:rPr>
              <a:t>4. ja 5.opintovuoden aikana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614740" y="3183062"/>
            <a:ext cx="3132903" cy="1942820"/>
          </a:xfrm>
        </p:spPr>
        <p:txBody>
          <a:bodyPr/>
          <a:lstStyle/>
          <a:p>
            <a:r>
              <a:rPr lang="fi-FI" sz="1200" dirty="0" smtClean="0"/>
              <a:t>LKAS3113 Lapsen oikeudet ja asema moniammatillisissa verkostoissa 5 op</a:t>
            </a:r>
          </a:p>
          <a:p>
            <a:r>
              <a:rPr lang="fi-FI" sz="1200" dirty="0" smtClean="0"/>
              <a:t>UVER0111 Esinekulttuuri Suomessa - esineitä ajassa ja arjessa 3 op </a:t>
            </a:r>
          </a:p>
          <a:p>
            <a:r>
              <a:rPr lang="fi-FI" sz="1200" dirty="0" smtClean="0"/>
              <a:t>UYLE0347 Johdatus pohjoiseen ja saamen taiteeseen 3 op</a:t>
            </a:r>
          </a:p>
          <a:p>
            <a:r>
              <a:rPr lang="fi-FI" sz="1200" dirty="0" smtClean="0"/>
              <a:t>UKUV0615 Valinnainen tutkimuskurssi (analyysi/tulkinta) 3 op</a:t>
            </a:r>
          </a:p>
          <a:p>
            <a:endParaRPr lang="fi-FI" sz="12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218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3075</TotalTime>
  <Words>296</Words>
  <Application>Microsoft Office PowerPoint</Application>
  <PresentationFormat>Laajakuva</PresentationFormat>
  <Paragraphs>90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Pinta</vt:lpstr>
      <vt:lpstr>Kuvataidekasvatuksen opetussuunnitelma uudistuu</vt:lpstr>
      <vt:lpstr>Muutoksia</vt:lpstr>
      <vt:lpstr>1.vuosikurssin opiskelijat</vt:lpstr>
      <vt:lpstr>2.vuosikurssin opiskelijat</vt:lpstr>
      <vt:lpstr>2.vuosikurssin opinnot lv. 2018-2019</vt:lpstr>
      <vt:lpstr>3.vuosikurssin opinnot lv. 2018-2019</vt:lpstr>
      <vt:lpstr>4.vuosikurssin opinnot lv. 2018-2019</vt:lpstr>
      <vt:lpstr>4.vuosikurssin opinnot lv. 2018-2019 jatkuu</vt:lpstr>
      <vt:lpstr>5.vuosikurssin opinnot lv. 2018-2019 riippuen aiemmista opinnoista</vt:lpstr>
      <vt:lpstr>Miten muutokset vaikuttavat sinun opintoihisi?   Ovatko opintosi edenneet ohjeellisen aikataulun mukaisesti?</vt:lpstr>
    </vt:vector>
  </TitlesOfParts>
  <Company>EDU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Kuvataidekasvatuksen opetussuunnitelma uudistuu</dc:title>
  <dc:creator>Vuorjoki Susanna</dc:creator>
  <cp:lastModifiedBy>Vuorjoki Susanna</cp:lastModifiedBy>
  <cp:revision>20</cp:revision>
  <cp:lastPrinted>2018-05-15T06:06:58Z</cp:lastPrinted>
  <dcterms:created xsi:type="dcterms:W3CDTF">2018-05-15T05:00:36Z</dcterms:created>
  <dcterms:modified xsi:type="dcterms:W3CDTF">2018-08-10T08:35:19Z</dcterms:modified>
</cp:coreProperties>
</file>