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7" r:id="rId4"/>
  </p:sldMasterIdLst>
  <p:notesMasterIdLst>
    <p:notesMasterId r:id="rId11"/>
  </p:notesMasterIdLst>
  <p:sldIdLst>
    <p:sldId id="256" r:id="rId5"/>
    <p:sldId id="310" r:id="rId6"/>
    <p:sldId id="311" r:id="rId7"/>
    <p:sldId id="307" r:id="rId8"/>
    <p:sldId id="312" r:id="rId9"/>
    <p:sldId id="268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 userDrawn="1">
          <p15:clr>
            <a:srgbClr val="A4A3A4"/>
          </p15:clr>
        </p15:guide>
        <p15:guide id="2" pos="7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8CAF0"/>
    <a:srgbClr val="FF3300"/>
    <a:srgbClr val="66C7F0"/>
    <a:srgbClr val="FF6600"/>
    <a:srgbClr val="FFCC00"/>
    <a:srgbClr val="D4442C"/>
    <a:srgbClr val="EF5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95282" autoAdjust="0"/>
  </p:normalViewPr>
  <p:slideViewPr>
    <p:cSldViewPr snapToGrid="0">
      <p:cViewPr varScale="1">
        <p:scale>
          <a:sx n="109" d="100"/>
          <a:sy n="109" d="100"/>
        </p:scale>
        <p:origin x="1602" y="108"/>
      </p:cViewPr>
      <p:guideLst>
        <p:guide orient="horz" pos="3748"/>
        <p:guide pos="72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1A593-3CE0-4BAC-AC24-91A6187A0501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FE4C4-12DD-4303-8B62-94923A6230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8004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29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496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909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820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86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E4C4-12DD-4303-8B62-94923A623031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72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15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78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00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91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26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33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92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18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56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99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85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20AC2-1A27-49FC-B2A5-489686CD84F3}" type="datetimeFigureOut">
              <a:rPr lang="fi-FI" smtClean="0"/>
              <a:t>27.12.2022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29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ww.opintopolku.fi/" TargetMode="External"/><Relationship Id="rId4" Type="http://schemas.openxmlformats.org/officeDocument/2006/relationships/hyperlink" Target="http://www.ulapland.fi/avoin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ulapland" TargetMode="External"/><Relationship Id="rId13" Type="http://schemas.openxmlformats.org/officeDocument/2006/relationships/image" Target="../media/image9.jpeg"/><Relationship Id="rId3" Type="http://schemas.openxmlformats.org/officeDocument/2006/relationships/image" Target="../media/image1.jpg"/><Relationship Id="rId7" Type="http://schemas.openxmlformats.org/officeDocument/2006/relationships/image" Target="../media/image6.png"/><Relationship Id="rId12" Type="http://schemas.openxmlformats.org/officeDocument/2006/relationships/hyperlink" Target="https://www.youtube.com/user/ulapland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witter.com/ulapland" TargetMode="External"/><Relationship Id="rId11" Type="http://schemas.openxmlformats.org/officeDocument/2006/relationships/image" Target="../media/image8.jpeg"/><Relationship Id="rId5" Type="http://schemas.openxmlformats.org/officeDocument/2006/relationships/hyperlink" Target="http://www.ulapland.fi/" TargetMode="External"/><Relationship Id="rId15" Type="http://schemas.openxmlformats.org/officeDocument/2006/relationships/image" Target="../media/image10.jpeg"/><Relationship Id="rId10" Type="http://schemas.openxmlformats.org/officeDocument/2006/relationships/hyperlink" Target="http://ulapland.blogspot.fi/" TargetMode="External"/><Relationship Id="rId4" Type="http://schemas.openxmlformats.org/officeDocument/2006/relationships/image" Target="../media/image5.jpeg"/><Relationship Id="rId9" Type="http://schemas.openxmlformats.org/officeDocument/2006/relationships/image" Target="../media/image7.png"/><Relationship Id="rId14" Type="http://schemas.openxmlformats.org/officeDocument/2006/relationships/hyperlink" Target="https://instagram.com/universityoflaplan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837" y="0"/>
            <a:ext cx="6337426" cy="47530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7811" y="2864143"/>
            <a:ext cx="746363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solidFill>
                  <a:srgbClr val="595959"/>
                </a:solidFill>
                <a:latin typeface="Gudea" panose="02000000000000000000" pitchFamily="50" charset="0"/>
              </a:rPr>
              <a:t>Lapin yliopiston avoin yliopisto</a:t>
            </a:r>
          </a:p>
          <a:p>
            <a:endParaRPr lang="fi-FI" spc="300" dirty="0">
              <a:solidFill>
                <a:srgbClr val="28CAF0"/>
              </a:solidFill>
              <a:latin typeface="Gudea" panose="02000000000000000000" pitchFamily="50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149791" y="2634641"/>
            <a:ext cx="7994209" cy="897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77" y="5243676"/>
            <a:ext cx="3517392" cy="102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3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60657" y="585923"/>
            <a:ext cx="569579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>
                <a:latin typeface="Gudea" panose="02000000000000000000" pitchFamily="50" charset="0"/>
              </a:rPr>
              <a:t>Mitä ovat avoimet yliopisto-opinnot?</a:t>
            </a:r>
          </a:p>
          <a:p>
            <a:endParaRPr lang="fi-FI" spc="300" dirty="0">
              <a:solidFill>
                <a:srgbClr val="28CAF0"/>
              </a:solidFill>
              <a:latin typeface="Gudea" panose="02000000000000000000" pitchFamily="50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75987" y="1262750"/>
            <a:ext cx="8468013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063" y="161617"/>
            <a:ext cx="1525279" cy="444102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560657" y="1526386"/>
            <a:ext cx="816321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>
                <a:latin typeface="Gudea" panose="02000000000000000000" pitchFamily="2" charset="0"/>
              </a:rPr>
              <a:t>Kaikille avoimia: ei pohjakoulutusvaatimuksia, ei ikärajaa, ei pääsykoetta.</a:t>
            </a:r>
          </a:p>
          <a:p>
            <a:pPr>
              <a:lnSpc>
                <a:spcPct val="150000"/>
              </a:lnSpc>
            </a:pPr>
            <a:endParaRPr lang="fi-FI" dirty="0">
              <a:latin typeface="Gudea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fi-FI" dirty="0">
                <a:latin typeface="Gudea" panose="02000000000000000000" pitchFamily="2" charset="0"/>
              </a:rPr>
              <a:t>Opinnot ovat Lapin yliopiston tutkintojen osia ja vastaavat niitä sisällöltään ja laadultaan.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fi-FI" dirty="0">
                <a:latin typeface="Gudea" panose="02000000000000000000" pitchFamily="2" charset="0"/>
              </a:rPr>
              <a:t>Useita tapoja opiskella: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i-FI" dirty="0">
                <a:latin typeface="Gudea" panose="02000000000000000000" pitchFamily="2" charset="0"/>
              </a:rPr>
              <a:t>Lähiopetus, päivisin ja iltaisin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i-FI" dirty="0">
                <a:latin typeface="Gudea" panose="02000000000000000000" pitchFamily="2" charset="0"/>
              </a:rPr>
              <a:t>Verkko-opiskelu, mahdollistaa etäopiskelun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i-FI" dirty="0">
                <a:latin typeface="Gudea" panose="02000000000000000000" pitchFamily="2" charset="0"/>
              </a:rPr>
              <a:t>Erillisellä opinto-oikeudella opiskelet tutkinto-opiskelijoiden ryhmissä päiväopetuksessa</a:t>
            </a:r>
          </a:p>
          <a:p>
            <a:endParaRPr lang="fi-FI" dirty="0"/>
          </a:p>
          <a:p>
            <a:endParaRPr lang="fi-FI" dirty="0"/>
          </a:p>
          <a:p>
            <a:pPr lvl="1"/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977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60657" y="585923"/>
            <a:ext cx="670728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>
                <a:latin typeface="Gudea" panose="02000000000000000000" pitchFamily="50" charset="0"/>
              </a:rPr>
              <a:t>Mitä voin opiskella avoimessa yliopistossa?</a:t>
            </a:r>
          </a:p>
          <a:p>
            <a:endParaRPr lang="fi-FI" spc="300" dirty="0">
              <a:solidFill>
                <a:srgbClr val="28CAF0"/>
              </a:solidFill>
              <a:latin typeface="Gudea" panose="02000000000000000000" pitchFamily="50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75987" y="1262750"/>
            <a:ext cx="8468013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063" y="161617"/>
            <a:ext cx="1525279" cy="444102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560657" y="1526386"/>
            <a:ext cx="81632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fi-FI" dirty="0">
              <a:latin typeface="Gudea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fi-FI" dirty="0">
                <a:latin typeface="Gudea" panose="02000000000000000000" pitchFamily="2" charset="0"/>
              </a:rPr>
              <a:t>Lapin yliopiston avoin yliopisto tarjoaa opintoja kaikista Lapin yliopiston tiedekunnista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Kasvatustieteiden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Yhteiskuntatieteiden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Oikeustieteiden ja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Taiteiden tiedekunnasta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Lisäksi kieliopintoja ja menetelmäopintoja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endParaRPr lang="fi-FI" dirty="0"/>
          </a:p>
          <a:p>
            <a:pPr lvl="1"/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053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063" y="161617"/>
            <a:ext cx="1525279" cy="44410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16692" y="469557"/>
            <a:ext cx="6549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478564" y="940037"/>
            <a:ext cx="7486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Gudea" panose="02000000000000000000" pitchFamily="2" charset="0"/>
              </a:rPr>
              <a:t>Mitä hyötyä avoimen yliopiston opinnoista on?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478564" y="1604658"/>
            <a:ext cx="81697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Voit kokeilla, löytää oman alan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Valintakokeeseen valmistautuminen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Parantaa ammatillisia valmiuksia ja työelämätaitoja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Mahdollisuus suorittaa yliopistotasoisia opintoja, vaikka et ole vielä tutkintoon johtavassa koulutuksessa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Voit sisällyttää opinnot tutkintoon, jos myöhemmin saat opiskeluoikeuden Lapin yliopistoon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>
                <a:latin typeface="Gudea" panose="02000000000000000000" pitchFamily="2" charset="0"/>
              </a:rPr>
              <a:t>Mahdollisuus ns. avoimen väylän kautta tutkinto-opiskelijaksi </a:t>
            </a:r>
            <a:r>
              <a:rPr lang="fi-FI" sz="1200" dirty="0">
                <a:latin typeface="Gudea" panose="02000000000000000000" pitchFamily="2" charset="0"/>
              </a:rPr>
              <a:t>(yhteiskuntatieteet, oikeustieteet, kasvatustieteet sekä osa taiteiden tiedekunnan koulutusohjelmista)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</p:txBody>
      </p:sp>
      <p:pic>
        <p:nvPicPr>
          <p:cNvPr id="14" name="Kuva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417" y="1586368"/>
            <a:ext cx="8480271" cy="18290"/>
          </a:xfrm>
          <a:prstGeom prst="rect">
            <a:avLst/>
          </a:prstGeom>
        </p:spPr>
      </p:pic>
      <p:sp>
        <p:nvSpPr>
          <p:cNvPr id="17" name="Tekstiruutu 16"/>
          <p:cNvSpPr txBox="1"/>
          <p:nvPr/>
        </p:nvSpPr>
        <p:spPr>
          <a:xfrm>
            <a:off x="542657" y="4591834"/>
            <a:ext cx="804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3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063" y="161617"/>
            <a:ext cx="1525279" cy="44410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16692" y="469557"/>
            <a:ext cx="6549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478564" y="940037"/>
            <a:ext cx="7486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Gudea" panose="02000000000000000000" pitchFamily="2" charset="0"/>
              </a:rPr>
              <a:t>Miten haen avoimen yliopiston opiskelijaksi? </a:t>
            </a:r>
          </a:p>
          <a:p>
            <a:endParaRPr lang="fi-FI" sz="2400" dirty="0">
              <a:latin typeface="Gudea" panose="02000000000000000000" pitchFamily="2" charset="0"/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478564" y="1604658"/>
            <a:ext cx="816978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2000" dirty="0">
                <a:latin typeface="Gudea" panose="02000000000000000000" pitchFamily="2" charset="0"/>
              </a:rPr>
              <a:t>Hakuaika alkaa elokuussa, jolloin tarjolla suurin osa </a:t>
            </a:r>
            <a:r>
              <a:rPr lang="fi-FI" sz="2000" dirty="0" err="1">
                <a:latin typeface="Gudea" panose="02000000000000000000" pitchFamily="2" charset="0"/>
              </a:rPr>
              <a:t>opintotarjonnasta</a:t>
            </a:r>
            <a:r>
              <a:rPr lang="fi-FI" sz="2000" dirty="0">
                <a:latin typeface="Gudea" panose="02000000000000000000" pitchFamily="2" charset="0"/>
              </a:rPr>
              <a:t>. Osassa opintoja jatkuva hakuaika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2000" dirty="0">
                <a:latin typeface="Gudea" panose="02000000000000000000" pitchFamily="2" charset="0"/>
              </a:rPr>
              <a:t>Haettavat opinnot, hinnat ja ohjeet ilmoittautumiseen löydät avoimen yliopiston nettisivuilta </a:t>
            </a:r>
            <a:r>
              <a:rPr lang="fi-FI" sz="2000" dirty="0">
                <a:latin typeface="Gudea" panose="02000000000000000000" pitchFamily="2" charset="0"/>
                <a:hlinkClick r:id="rId4"/>
              </a:rPr>
              <a:t>www.ulapland.fi/avoin</a:t>
            </a:r>
            <a:r>
              <a:rPr lang="fi-FI" sz="2000" dirty="0">
                <a:latin typeface="Gudea" panose="02000000000000000000" pitchFamily="2" charset="0"/>
              </a:rPr>
              <a:t> ja </a:t>
            </a:r>
            <a:r>
              <a:rPr lang="fi-FI" sz="2000" dirty="0">
                <a:latin typeface="Gudea" panose="02000000000000000000" pitchFamily="2" charset="0"/>
                <a:hlinkClick r:id="rId5"/>
              </a:rPr>
              <a:t>www.opintopolku.fi</a:t>
            </a:r>
            <a:r>
              <a:rPr lang="fi-FI" sz="2000" dirty="0">
                <a:latin typeface="Gudea" panose="02000000000000000000" pitchFamily="2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sz="2000" dirty="0">
                <a:latin typeface="Gudea" panose="02000000000000000000" pitchFamily="2" charset="0"/>
              </a:rPr>
              <a:t>Avoimesta yliopistosta saat ohjausta opintojen aloittamiseen. Ota rohkeasti yhteyttä!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  <a:p>
            <a:endParaRPr lang="fi-FI" dirty="0">
              <a:latin typeface="Gude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Gudea" panose="02000000000000000000" pitchFamily="2" charset="0"/>
            </a:endParaRPr>
          </a:p>
        </p:txBody>
      </p:sp>
      <p:pic>
        <p:nvPicPr>
          <p:cNvPr id="14" name="Kuva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417" y="1586368"/>
            <a:ext cx="8480271" cy="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39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837" y="0"/>
            <a:ext cx="6337426" cy="47530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32028" y="2716701"/>
            <a:ext cx="164820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400" dirty="0">
                <a:solidFill>
                  <a:schemeClr val="bg2">
                    <a:lumMod val="50000"/>
                  </a:schemeClr>
                </a:solidFill>
                <a:latin typeface="Gudea" panose="02000000000000000000" pitchFamily="50" charset="0"/>
              </a:rPr>
              <a:t>Kiitos!</a:t>
            </a:r>
          </a:p>
          <a:p>
            <a:endParaRPr lang="fi-FI" spc="300" dirty="0">
              <a:solidFill>
                <a:srgbClr val="28CAF0"/>
              </a:solidFill>
              <a:latin typeface="Gudea" panose="02000000000000000000" pitchFamily="50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752" y="5225554"/>
            <a:ext cx="588760" cy="6843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54928" y="5306142"/>
            <a:ext cx="1778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u="sng" dirty="0">
                <a:noFill/>
                <a:latin typeface="Gudea" panose="02000000000000000000" pitchFamily="50" charset="0"/>
                <a:hlinkClick r:id="rId5"/>
              </a:rPr>
              <a:t>ulapland.fi</a:t>
            </a:r>
            <a:endParaRPr lang="fi-FI" sz="2800" u="sng" dirty="0">
              <a:noFill/>
              <a:latin typeface="Gudea" panose="02000000000000000000" pitchFamily="50" charset="0"/>
            </a:endParaRPr>
          </a:p>
        </p:txBody>
      </p:sp>
      <p:pic>
        <p:nvPicPr>
          <p:cNvPr id="13" name="Picture 12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14" y="5451612"/>
            <a:ext cx="213052" cy="213052"/>
          </a:xfrm>
          <a:prstGeom prst="rect">
            <a:avLst/>
          </a:prstGeom>
        </p:spPr>
      </p:pic>
      <p:pic>
        <p:nvPicPr>
          <p:cNvPr id="14" name="Picture 13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168" y="5451612"/>
            <a:ext cx="213052" cy="213052"/>
          </a:xfrm>
          <a:prstGeom prst="rect">
            <a:avLst/>
          </a:prstGeom>
        </p:spPr>
      </p:pic>
      <p:pic>
        <p:nvPicPr>
          <p:cNvPr id="2" name="Picture 1">
            <a:hlinkClick r:id="rId10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257" y="5453100"/>
            <a:ext cx="212717" cy="211564"/>
          </a:xfrm>
          <a:prstGeom prst="rect">
            <a:avLst/>
          </a:prstGeom>
        </p:spPr>
      </p:pic>
      <p:pic>
        <p:nvPicPr>
          <p:cNvPr id="3" name="Picture 2">
            <a:hlinkClick r:id="rId12"/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665" y="5443789"/>
            <a:ext cx="463089" cy="193090"/>
          </a:xfrm>
          <a:prstGeom prst="rect">
            <a:avLst/>
          </a:prstGeom>
        </p:spPr>
      </p:pic>
      <p:pic>
        <p:nvPicPr>
          <p:cNvPr id="6" name="Picture 5">
            <a:hlinkClick r:id="rId14"/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148" y="5442798"/>
            <a:ext cx="320484" cy="21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2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aY_theme">
      <a:dk1>
        <a:srgbClr val="595959"/>
      </a:dk1>
      <a:lt1>
        <a:sysClr val="window" lastClr="FFFFFF"/>
      </a:lt1>
      <a:dk2>
        <a:srgbClr val="28CAF0"/>
      </a:dk2>
      <a:lt2>
        <a:srgbClr val="FFFFFF"/>
      </a:lt2>
      <a:accent1>
        <a:srgbClr val="28CAF0"/>
      </a:accent1>
      <a:accent2>
        <a:srgbClr val="595959"/>
      </a:accent2>
      <a:accent3>
        <a:srgbClr val="FF3300"/>
      </a:accent3>
      <a:accent4>
        <a:srgbClr val="7F7F7F"/>
      </a:accent4>
      <a:accent5>
        <a:srgbClr val="BFBFBF"/>
      </a:accent5>
      <a:accent6>
        <a:srgbClr val="F2F2F2"/>
      </a:accent6>
      <a:hlink>
        <a:srgbClr val="28CAF0"/>
      </a:hlink>
      <a:folHlink>
        <a:srgbClr val="59595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D12A3FAF6A1A429F07853DAE34C470" ma:contentTypeVersion="13" ma:contentTypeDescription="Luo uusi asiakirja." ma:contentTypeScope="" ma:versionID="7d49a9f021b5d0f2287fe772ae7057eb">
  <xsd:schema xmlns:xsd="http://www.w3.org/2001/XMLSchema" xmlns:xs="http://www.w3.org/2001/XMLSchema" xmlns:p="http://schemas.microsoft.com/office/2006/metadata/properties" xmlns:ns3="a8e01ae0-99fb-4356-a931-9a879285ca28" xmlns:ns4="c3a460a7-eb1a-4085-b71a-c1113f5af69c" targetNamespace="http://schemas.microsoft.com/office/2006/metadata/properties" ma:root="true" ma:fieldsID="176ea5195385e4a3407f60f55fd89f3f" ns3:_="" ns4:_="">
    <xsd:import namespace="a8e01ae0-99fb-4356-a931-9a879285ca28"/>
    <xsd:import namespace="c3a460a7-eb1a-4085-b71a-c1113f5af69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e01ae0-99fb-4356-a931-9a879285ca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a460a7-eb1a-4085-b71a-c1113f5af69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B594AC-B508-4421-AEB9-0910478B6E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e01ae0-99fb-4356-a931-9a879285ca28"/>
    <ds:schemaRef ds:uri="c3a460a7-eb1a-4085-b71a-c1113f5af6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F46016-6919-4A27-90A5-A4D35AA32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2E166C-8956-4E48-AEAA-26487A56EC86}">
  <ds:schemaRefs>
    <ds:schemaRef ds:uri="http://schemas.microsoft.com/office/2006/documentManagement/types"/>
    <ds:schemaRef ds:uri="http://schemas.microsoft.com/office/2006/metadata/properties"/>
    <ds:schemaRef ds:uri="a8e01ae0-99fb-4356-a931-9a879285ca28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3a460a7-eb1a-4085-b71a-c1113f5af6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2814</TotalTime>
  <Words>207</Words>
  <Application>Microsoft Office PowerPoint</Application>
  <PresentationFormat>Näytössä katseltava diaesitys (4:3)</PresentationFormat>
  <Paragraphs>54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Gudea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Varrio Irma</dc:creator>
  <cp:lastModifiedBy>Pohjonen Marjo</cp:lastModifiedBy>
  <cp:revision>184</cp:revision>
  <dcterms:created xsi:type="dcterms:W3CDTF">2015-10-14T05:48:47Z</dcterms:created>
  <dcterms:modified xsi:type="dcterms:W3CDTF">2022-12-27T10:24:20Z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0x01010032D12A3FAF6A1A429F07853DAE34C470</vt:lpwstr>
  </property>
</Properties>
</file>