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71" r:id="rId2"/>
    <p:sldId id="279" r:id="rId3"/>
    <p:sldId id="278" r:id="rId4"/>
    <p:sldId id="274" r:id="rId5"/>
    <p:sldId id="275" r:id="rId6"/>
    <p:sldId id="267" r:id="rId7"/>
    <p:sldId id="258" r:id="rId8"/>
    <p:sldId id="257" r:id="rId9"/>
    <p:sldId id="276" r:id="rId10"/>
    <p:sldId id="259" r:id="rId11"/>
    <p:sldId id="261" r:id="rId12"/>
    <p:sldId id="262" r:id="rId13"/>
    <p:sldId id="263" r:id="rId14"/>
    <p:sldId id="280" r:id="rId15"/>
    <p:sldId id="269" r:id="rId16"/>
    <p:sldId id="270" r:id="rId17"/>
    <p:sldId id="272" r:id="rId18"/>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E9443EF2-083B-4304-961D-E3B8C7F3CA3C}">
          <p14:sldIdLst>
            <p14:sldId id="271"/>
            <p14:sldId id="279"/>
            <p14:sldId id="278"/>
            <p14:sldId id="274"/>
            <p14:sldId id="275"/>
            <p14:sldId id="267"/>
            <p14:sldId id="258"/>
            <p14:sldId id="257"/>
            <p14:sldId id="276"/>
            <p14:sldId id="259"/>
            <p14:sldId id="261"/>
            <p14:sldId id="262"/>
            <p14:sldId id="263"/>
            <p14:sldId id="280"/>
            <p14:sldId id="269"/>
            <p14:sldId id="270"/>
            <p14:sldId id="27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äyrynen Sari" initials="VS" lastIdx="3" clrIdx="0">
    <p:extLst>
      <p:ext uri="{19B8F6BF-5375-455C-9EA6-DF929625EA0E}">
        <p15:presenceInfo xmlns:p15="http://schemas.microsoft.com/office/powerpoint/2012/main" userId="S-1-5-21-2194496264-130578476-1156749656-42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3E3E3D"/>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15" autoAdjust="0"/>
    <p:restoredTop sz="66550" autoAdjust="0"/>
  </p:normalViewPr>
  <p:slideViewPr>
    <p:cSldViewPr snapToGrid="0">
      <p:cViewPr varScale="1">
        <p:scale>
          <a:sx n="100" d="100"/>
          <a:sy n="100" d="100"/>
        </p:scale>
        <p:origin x="207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6946DC-C048-4603-9F82-19B5206EFD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A1D0BBDE-34BD-47A4-A0CE-0BA5FD45B2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5423D6-EB35-4EC2-96FB-B4523174A22B}" type="datetimeFigureOut">
              <a:rPr lang="fi-FI" smtClean="0"/>
              <a:t>27.3.2024</a:t>
            </a:fld>
            <a:endParaRPr lang="fi-FI"/>
          </a:p>
        </p:txBody>
      </p:sp>
      <p:sp>
        <p:nvSpPr>
          <p:cNvPr id="4" name="Footer Placeholder 3">
            <a:extLst>
              <a:ext uri="{FF2B5EF4-FFF2-40B4-BE49-F238E27FC236}">
                <a16:creationId xmlns:a16="http://schemas.microsoft.com/office/drawing/2014/main" id="{BFA2CB34-223F-4F3E-A842-6239543346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7C9F5DD0-9649-4871-9B25-84ABC63982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3DB540-B169-4B81-B208-160D5DC0D09E}" type="slidenum">
              <a:rPr lang="fi-FI" smtClean="0"/>
              <a:t>‹#›</a:t>
            </a:fld>
            <a:endParaRPr lang="fi-FI"/>
          </a:p>
        </p:txBody>
      </p:sp>
    </p:spTree>
    <p:extLst>
      <p:ext uri="{BB962C8B-B14F-4D97-AF65-F5344CB8AC3E}">
        <p14:creationId xmlns:p14="http://schemas.microsoft.com/office/powerpoint/2010/main" val="2248597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CCF09-AF1A-4AB5-BB1F-752CA808CDD1}" type="datetimeFigureOut">
              <a:rPr lang="fi-FI" smtClean="0"/>
              <a:t>27.3.2024</a:t>
            </a:fld>
            <a:endParaRPr lang="fi-FI"/>
          </a:p>
        </p:txBody>
      </p:sp>
      <p:sp>
        <p:nvSpPr>
          <p:cNvPr id="4" name="Dian kuvan paikkamerkki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028C2-4361-4D6F-A86B-0CC9A739DE7B}" type="slidenum">
              <a:rPr lang="fi-FI" smtClean="0"/>
              <a:t>‹#›</a:t>
            </a:fld>
            <a:endParaRPr lang="fi-FI"/>
          </a:p>
        </p:txBody>
      </p:sp>
    </p:spTree>
    <p:extLst>
      <p:ext uri="{BB962C8B-B14F-4D97-AF65-F5344CB8AC3E}">
        <p14:creationId xmlns:p14="http://schemas.microsoft.com/office/powerpoint/2010/main" val="2316641645"/>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dirty="0"/>
              <a:t>Opiskelijat</a:t>
            </a:r>
          </a:p>
          <a:p>
            <a:r>
              <a:rPr lang="fi-FI" b="0" dirty="0"/>
              <a:t>10,013</a:t>
            </a:r>
          </a:p>
          <a:p>
            <a:endParaRPr lang="fi-FI" b="0" dirty="0"/>
          </a:p>
          <a:p>
            <a:r>
              <a:rPr lang="fi-FI" b="1" dirty="0"/>
              <a:t>Työntekijät</a:t>
            </a:r>
          </a:p>
          <a:p>
            <a:pPr marL="0" marR="0" lvl="0" indent="0" algn="l" defTabSz="685983" rtl="0" eaLnBrk="1" fontAlgn="auto" latinLnBrk="0" hangingPunct="1">
              <a:lnSpc>
                <a:spcPct val="100000"/>
              </a:lnSpc>
              <a:spcBef>
                <a:spcPts val="0"/>
              </a:spcBef>
              <a:spcAft>
                <a:spcPts val="0"/>
              </a:spcAft>
              <a:buClrTx/>
              <a:buSzTx/>
              <a:buFontTx/>
              <a:buNone/>
              <a:tabLst/>
              <a:defRPr/>
            </a:pPr>
            <a:r>
              <a:rPr lang="fi-FI" b="0" dirty="0"/>
              <a:t>1,120 </a:t>
            </a:r>
          </a:p>
          <a:p>
            <a:pPr marL="0" marR="0" lvl="0" indent="0" algn="l" defTabSz="685983" rtl="0" eaLnBrk="1" fontAlgn="auto" latinLnBrk="0" hangingPunct="1">
              <a:lnSpc>
                <a:spcPct val="100000"/>
              </a:lnSpc>
              <a:spcBef>
                <a:spcPts val="0"/>
              </a:spcBef>
              <a:spcAft>
                <a:spcPts val="0"/>
              </a:spcAft>
              <a:buClrTx/>
              <a:buSzTx/>
              <a:buFontTx/>
              <a:buNone/>
              <a:tabLst/>
              <a:defRPr/>
            </a:pPr>
            <a:endParaRPr lang="fi-FI" b="0" dirty="0"/>
          </a:p>
          <a:p>
            <a:r>
              <a:rPr lang="fi-FI" b="1" dirty="0"/>
              <a:t>Budjetti (2022), vuoden 2023 luvut selviävät alkukesästä 2024.</a:t>
            </a:r>
          </a:p>
          <a:p>
            <a:r>
              <a:rPr lang="fi-FI" b="0" dirty="0"/>
              <a:t>104 milj. €</a:t>
            </a:r>
          </a:p>
          <a:p>
            <a:r>
              <a:rPr lang="fi-FI" b="0" dirty="0"/>
              <a:t>TKI 20 milj. €</a:t>
            </a:r>
          </a:p>
          <a:p>
            <a:endParaRPr lang="fi-FI" b="0" dirty="0"/>
          </a:p>
        </p:txBody>
      </p:sp>
      <p:sp>
        <p:nvSpPr>
          <p:cNvPr id="4" name="Slide Number Placeholder 3"/>
          <p:cNvSpPr>
            <a:spLocks noGrp="1"/>
          </p:cNvSpPr>
          <p:nvPr>
            <p:ph type="sldNum" sz="quarter" idx="5"/>
          </p:nvPr>
        </p:nvSpPr>
        <p:spPr/>
        <p:txBody>
          <a:bodyPr/>
          <a:lstStyle/>
          <a:p>
            <a:fld id="{3F3028C2-4361-4D6F-A86B-0CC9A739DE7B}" type="slidenum">
              <a:rPr lang="fi-FI" smtClean="0"/>
              <a:t>2</a:t>
            </a:fld>
            <a:endParaRPr lang="fi-FI"/>
          </a:p>
        </p:txBody>
      </p:sp>
    </p:spTree>
    <p:extLst>
      <p:ext uri="{BB962C8B-B14F-4D97-AF65-F5344CB8AC3E}">
        <p14:creationId xmlns:p14="http://schemas.microsoft.com/office/powerpoint/2010/main" val="431650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3F3028C2-4361-4D6F-A86B-0CC9A739DE7B}" type="slidenum">
              <a:rPr lang="fi-FI" smtClean="0"/>
              <a:t>15</a:t>
            </a:fld>
            <a:endParaRPr lang="fi-FI"/>
          </a:p>
        </p:txBody>
      </p:sp>
    </p:spTree>
    <p:extLst>
      <p:ext uri="{BB962C8B-B14F-4D97-AF65-F5344CB8AC3E}">
        <p14:creationId xmlns:p14="http://schemas.microsoft.com/office/powerpoint/2010/main" val="2079218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Koordinoimme 10 temaattista verkostoa.</a:t>
            </a:r>
          </a:p>
        </p:txBody>
      </p:sp>
      <p:sp>
        <p:nvSpPr>
          <p:cNvPr id="4" name="Slide Number Placeholder 3"/>
          <p:cNvSpPr>
            <a:spLocks noGrp="1"/>
          </p:cNvSpPr>
          <p:nvPr>
            <p:ph type="sldNum" sz="quarter" idx="5"/>
          </p:nvPr>
        </p:nvSpPr>
        <p:spPr/>
        <p:txBody>
          <a:bodyPr/>
          <a:lstStyle/>
          <a:p>
            <a:fld id="{3F3028C2-4361-4D6F-A86B-0CC9A739DE7B}" type="slidenum">
              <a:rPr lang="fi-FI" smtClean="0"/>
              <a:t>16</a:t>
            </a:fld>
            <a:endParaRPr lang="fi-FI"/>
          </a:p>
        </p:txBody>
      </p:sp>
    </p:spTree>
    <p:extLst>
      <p:ext uri="{BB962C8B-B14F-4D97-AF65-F5344CB8AC3E}">
        <p14:creationId xmlns:p14="http://schemas.microsoft.com/office/powerpoint/2010/main" val="448730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900" kern="1200" dirty="0" err="1">
                <a:solidFill>
                  <a:schemeClr val="tx1"/>
                </a:solidFill>
                <a:effectLst/>
                <a:latin typeface="+mn-lt"/>
                <a:ea typeface="+mn-ea"/>
                <a:cs typeface="+mn-cs"/>
              </a:rPr>
              <a:t>Giitu</a:t>
            </a:r>
            <a:r>
              <a:rPr lang="fi-FI" sz="900" kern="1200" dirty="0">
                <a:solidFill>
                  <a:schemeClr val="tx1"/>
                </a:solidFill>
                <a:effectLst/>
                <a:latin typeface="+mn-lt"/>
                <a:ea typeface="+mn-ea"/>
                <a:cs typeface="+mn-cs"/>
              </a:rPr>
              <a:t> (pohjoissaame) </a:t>
            </a:r>
          </a:p>
          <a:p>
            <a:r>
              <a:rPr lang="fi-FI" sz="900" kern="1200" dirty="0" err="1">
                <a:solidFill>
                  <a:schemeClr val="tx1"/>
                </a:solidFill>
                <a:effectLst/>
                <a:latin typeface="+mn-lt"/>
                <a:ea typeface="+mn-ea"/>
                <a:cs typeface="+mn-cs"/>
              </a:rPr>
              <a:t>Nakurmiik</a:t>
            </a:r>
            <a:r>
              <a:rPr lang="fi-FI" sz="900" kern="1200" dirty="0">
                <a:solidFill>
                  <a:schemeClr val="tx1"/>
                </a:solidFill>
                <a:effectLst/>
                <a:latin typeface="+mn-lt"/>
                <a:ea typeface="+mn-ea"/>
                <a:cs typeface="+mn-cs"/>
              </a:rPr>
              <a:t> (</a:t>
            </a:r>
            <a:r>
              <a:rPr lang="fi-FI" sz="900" kern="1200" dirty="0" err="1">
                <a:solidFill>
                  <a:schemeClr val="tx1"/>
                </a:solidFill>
                <a:effectLst/>
                <a:latin typeface="+mn-lt"/>
                <a:ea typeface="+mn-ea"/>
                <a:cs typeface="+mn-cs"/>
              </a:rPr>
              <a:t>Greenlandic</a:t>
            </a:r>
            <a:r>
              <a:rPr lang="fi-FI" sz="900" kern="1200" dirty="0">
                <a:solidFill>
                  <a:schemeClr val="tx1"/>
                </a:solidFill>
                <a:effectLst/>
                <a:latin typeface="+mn-lt"/>
                <a:ea typeface="+mn-ea"/>
                <a:cs typeface="+mn-cs"/>
              </a:rPr>
              <a:t>)</a:t>
            </a:r>
          </a:p>
          <a:p>
            <a:r>
              <a:rPr lang="fi-FI" sz="900" kern="1200" dirty="0">
                <a:solidFill>
                  <a:schemeClr val="tx1"/>
                </a:solidFill>
                <a:effectLst/>
                <a:latin typeface="+mn-lt"/>
                <a:ea typeface="+mn-ea"/>
                <a:cs typeface="+mn-cs"/>
              </a:rPr>
              <a:t>Kiitos (suomi)</a:t>
            </a:r>
          </a:p>
          <a:p>
            <a:r>
              <a:rPr lang="en-US" sz="900" kern="1200" dirty="0">
                <a:solidFill>
                  <a:schemeClr val="tx1"/>
                </a:solidFill>
                <a:effectLst/>
                <a:latin typeface="+mn-lt"/>
                <a:ea typeface="+mn-ea"/>
                <a:cs typeface="+mn-cs"/>
              </a:rPr>
              <a:t>Tack (</a:t>
            </a:r>
            <a:r>
              <a:rPr lang="en-US" sz="900" kern="1200" dirty="0" err="1">
                <a:solidFill>
                  <a:schemeClr val="tx1"/>
                </a:solidFill>
                <a:effectLst/>
                <a:latin typeface="+mn-lt"/>
                <a:ea typeface="+mn-ea"/>
                <a:cs typeface="+mn-cs"/>
              </a:rPr>
              <a:t>ruotsi</a:t>
            </a:r>
            <a:r>
              <a:rPr lang="en-US" sz="900" kern="1200" dirty="0">
                <a:solidFill>
                  <a:schemeClr val="tx1"/>
                </a:solidFill>
                <a:effectLst/>
                <a:latin typeface="+mn-lt"/>
                <a:ea typeface="+mn-ea"/>
                <a:cs typeface="+mn-cs"/>
              </a:rPr>
              <a:t>)</a:t>
            </a:r>
            <a:endParaRPr lang="fi-FI"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Thank you (</a:t>
            </a:r>
            <a:r>
              <a:rPr lang="en-US" sz="900" kern="1200" dirty="0" err="1">
                <a:solidFill>
                  <a:schemeClr val="tx1"/>
                </a:solidFill>
                <a:effectLst/>
                <a:latin typeface="+mn-lt"/>
                <a:ea typeface="+mn-ea"/>
                <a:cs typeface="+mn-cs"/>
              </a:rPr>
              <a:t>englanti</a:t>
            </a:r>
            <a:r>
              <a:rPr lang="en-US" sz="900" kern="1200" dirty="0">
                <a:solidFill>
                  <a:schemeClr val="tx1"/>
                </a:solidFill>
                <a:effectLst/>
                <a:latin typeface="+mn-lt"/>
                <a:ea typeface="+mn-ea"/>
                <a:cs typeface="+mn-cs"/>
              </a:rPr>
              <a:t>)</a:t>
            </a:r>
            <a:endParaRPr lang="fi-FI" sz="900" kern="1200" dirty="0">
              <a:solidFill>
                <a:schemeClr val="tx1"/>
              </a:solidFill>
              <a:effectLst/>
              <a:latin typeface="+mn-lt"/>
              <a:ea typeface="+mn-ea"/>
              <a:cs typeface="+mn-cs"/>
            </a:endParaRPr>
          </a:p>
          <a:p>
            <a:r>
              <a:rPr lang="fi-FI" sz="900" kern="1200" dirty="0" err="1">
                <a:solidFill>
                  <a:schemeClr val="tx1"/>
                </a:solidFill>
                <a:effectLst/>
                <a:latin typeface="+mn-lt"/>
                <a:ea typeface="+mn-ea"/>
                <a:cs typeface="+mn-cs"/>
              </a:rPr>
              <a:t>Cпасибо</a:t>
            </a:r>
            <a:r>
              <a:rPr lang="fi-FI" sz="900" kern="1200" dirty="0">
                <a:solidFill>
                  <a:schemeClr val="tx1"/>
                </a:solidFill>
                <a:effectLst/>
                <a:latin typeface="+mn-lt"/>
                <a:ea typeface="+mn-ea"/>
                <a:cs typeface="+mn-cs"/>
              </a:rPr>
              <a:t> (venäjä) </a:t>
            </a:r>
            <a:r>
              <a:rPr lang="en-US" sz="900" kern="1200" dirty="0">
                <a:solidFill>
                  <a:schemeClr val="tx1"/>
                </a:solidFill>
                <a:effectLst/>
                <a:latin typeface="+mn-lt"/>
                <a:ea typeface="+mn-ea"/>
                <a:cs typeface="+mn-cs"/>
              </a:rPr>
              <a:t>[</a:t>
            </a:r>
            <a:r>
              <a:rPr lang="en-US" sz="900" kern="1200" dirty="0" err="1">
                <a:solidFill>
                  <a:schemeClr val="tx1"/>
                </a:solidFill>
                <a:effectLst/>
                <a:latin typeface="+mn-lt"/>
                <a:ea typeface="+mn-ea"/>
                <a:cs typeface="+mn-cs"/>
              </a:rPr>
              <a:t>spuh</a:t>
            </a:r>
            <a:r>
              <a:rPr lang="en-US" sz="900" kern="1200" dirty="0">
                <a:solidFill>
                  <a:schemeClr val="tx1"/>
                </a:solidFill>
                <a:effectLst/>
                <a:latin typeface="+mn-lt"/>
                <a:ea typeface="+mn-ea"/>
                <a:cs typeface="+mn-cs"/>
              </a:rPr>
              <a:t>-SEE-</a:t>
            </a:r>
            <a:r>
              <a:rPr lang="en-US" sz="900" kern="1200" dirty="0" err="1">
                <a:solidFill>
                  <a:schemeClr val="tx1"/>
                </a:solidFill>
                <a:effectLst/>
                <a:latin typeface="+mn-lt"/>
                <a:ea typeface="+mn-ea"/>
                <a:cs typeface="+mn-cs"/>
              </a:rPr>
              <a:t>buh</a:t>
            </a:r>
            <a:r>
              <a:rPr lang="en-US" sz="900" kern="1200" dirty="0">
                <a:solidFill>
                  <a:schemeClr val="tx1"/>
                </a:solidFill>
                <a:effectLst/>
                <a:latin typeface="+mn-lt"/>
                <a:ea typeface="+mn-ea"/>
                <a:cs typeface="+mn-cs"/>
              </a:rPr>
              <a:t>]</a:t>
            </a:r>
            <a:endParaRPr lang="fi-FI" sz="900" kern="1200" dirty="0">
              <a:solidFill>
                <a:schemeClr val="tx1"/>
              </a:solidFill>
              <a:effectLst/>
              <a:latin typeface="+mn-lt"/>
              <a:ea typeface="+mn-ea"/>
              <a:cs typeface="+mn-cs"/>
            </a:endParaRPr>
          </a:p>
          <a:p>
            <a:r>
              <a:rPr lang="fi-FI" sz="900" kern="1200" dirty="0" err="1">
                <a:solidFill>
                  <a:schemeClr val="tx1"/>
                </a:solidFill>
                <a:effectLst/>
                <a:latin typeface="+mn-lt"/>
                <a:ea typeface="+mn-ea"/>
                <a:cs typeface="+mn-cs"/>
              </a:rPr>
              <a:t>Takk</a:t>
            </a:r>
            <a:r>
              <a:rPr lang="fi-FI" sz="900" kern="1200" dirty="0">
                <a:solidFill>
                  <a:schemeClr val="tx1"/>
                </a:solidFill>
                <a:effectLst/>
                <a:latin typeface="+mn-lt"/>
                <a:ea typeface="+mn-ea"/>
                <a:cs typeface="+mn-cs"/>
              </a:rPr>
              <a:t> (norja, islanti)</a:t>
            </a:r>
          </a:p>
        </p:txBody>
      </p:sp>
      <p:sp>
        <p:nvSpPr>
          <p:cNvPr id="4" name="Slide Number Placeholder 3"/>
          <p:cNvSpPr>
            <a:spLocks noGrp="1"/>
          </p:cNvSpPr>
          <p:nvPr>
            <p:ph type="sldNum" sz="quarter" idx="5"/>
          </p:nvPr>
        </p:nvSpPr>
        <p:spPr/>
        <p:txBody>
          <a:bodyPr/>
          <a:lstStyle/>
          <a:p>
            <a:fld id="{3F3028C2-4361-4D6F-A86B-0CC9A739DE7B}" type="slidenum">
              <a:rPr lang="fi-FI" smtClean="0"/>
              <a:t>17</a:t>
            </a:fld>
            <a:endParaRPr lang="fi-FI"/>
          </a:p>
        </p:txBody>
      </p:sp>
    </p:spTree>
    <p:extLst>
      <p:ext uri="{BB962C8B-B14F-4D97-AF65-F5344CB8AC3E}">
        <p14:creationId xmlns:p14="http://schemas.microsoft.com/office/powerpoint/2010/main" val="2651628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1" kern="1200" dirty="0">
                <a:solidFill>
                  <a:schemeClr val="tx1"/>
                </a:solidFill>
                <a:effectLst/>
                <a:latin typeface="+mn-lt"/>
                <a:ea typeface="+mn-ea"/>
                <a:cs typeface="+mn-cs"/>
              </a:rPr>
              <a:t>Visio 2030:</a:t>
            </a:r>
            <a:endParaRPr lang="fi-FI" sz="900" b="1" kern="1200" dirty="0">
              <a:solidFill>
                <a:schemeClr val="tx1"/>
              </a:solidFill>
              <a:effectLst/>
              <a:latin typeface="+mn-lt"/>
              <a:ea typeface="+mn-ea"/>
              <a:cs typeface="+mn-cs"/>
            </a:endParaRPr>
          </a:p>
          <a:p>
            <a:r>
              <a:rPr lang="fi-FI" sz="900" b="1" kern="1200" dirty="0">
                <a:solidFill>
                  <a:schemeClr val="tx1"/>
                </a:solidFill>
                <a:effectLst/>
                <a:latin typeface="+mn-lt"/>
                <a:ea typeface="+mn-ea"/>
                <a:cs typeface="+mn-cs"/>
              </a:rPr>
              <a:t>Luova edelläkävijä – Vastuullinen arktinen korkeakouluyhteisö</a:t>
            </a:r>
          </a:p>
          <a:p>
            <a:r>
              <a:rPr lang="fi-FI" sz="900" kern="1200" dirty="0">
                <a:solidFill>
                  <a:schemeClr val="tx1"/>
                </a:solidFill>
                <a:effectLst/>
                <a:latin typeface="+mn-lt"/>
                <a:ea typeface="+mn-ea"/>
                <a:cs typeface="+mn-cs"/>
              </a:rPr>
              <a:t>Lapin korkeakoulukonserni on kansallisesti ja kansainvälisesti johtava arktisen tutkimuksen ja osaamisen toimija ja edelläkävijä. Se on kahden korkeakoulun yhteisö, jonka erikoisosaaminen kohdistuu arktiseen globaaliin vastuullisuuteen, kestävään matkailuun sekä tulevaisuuden palveluihin ja etäisyyksien hallintaan.</a:t>
            </a:r>
          </a:p>
          <a:p>
            <a:endParaRPr lang="fi-FI" sz="900" kern="1200" dirty="0">
              <a:solidFill>
                <a:schemeClr val="tx1"/>
              </a:solidFill>
              <a:effectLst/>
              <a:latin typeface="+mn-lt"/>
              <a:ea typeface="+mn-ea"/>
              <a:cs typeface="+mn-cs"/>
            </a:endParaRPr>
          </a:p>
          <a:p>
            <a:r>
              <a:rPr lang="fi-FI" sz="900" b="1" kern="1200" dirty="0">
                <a:solidFill>
                  <a:schemeClr val="tx1"/>
                </a:solidFill>
                <a:effectLst/>
                <a:latin typeface="+mn-lt"/>
                <a:ea typeface="+mn-ea"/>
                <a:cs typeface="+mn-cs"/>
              </a:rPr>
              <a:t>Globaali arktinen vastuu</a:t>
            </a:r>
          </a:p>
          <a:p>
            <a:r>
              <a:rPr lang="fi-FI" sz="900" kern="1200" dirty="0">
                <a:solidFill>
                  <a:schemeClr val="tx1"/>
                </a:solidFill>
                <a:effectLst/>
                <a:latin typeface="+mn-lt"/>
                <a:ea typeface="+mn-ea"/>
                <a:cs typeface="+mn-cs"/>
              </a:rPr>
              <a:t>Tavoitteena on arktisen ympäristön sosiaalisten, kulttuuristen, tuotannollisteknologisten ja ekologisten muutosten tunnistaminen ja hallinta, saamen- ja alkuperäiskansojen tutkimus sekä ratkaisut kestävän kehityksen varmistamiseksi.</a:t>
            </a:r>
          </a:p>
          <a:p>
            <a:endParaRPr lang="fi-FI" sz="900" kern="1200" dirty="0">
              <a:solidFill>
                <a:schemeClr val="tx1"/>
              </a:solidFill>
              <a:effectLst/>
              <a:latin typeface="+mn-lt"/>
              <a:ea typeface="+mn-ea"/>
              <a:cs typeface="+mn-cs"/>
            </a:endParaRPr>
          </a:p>
          <a:p>
            <a:r>
              <a:rPr lang="fi-FI" sz="900" b="1" kern="1200" dirty="0">
                <a:solidFill>
                  <a:schemeClr val="tx1"/>
                </a:solidFill>
                <a:effectLst/>
                <a:latin typeface="+mn-lt"/>
                <a:ea typeface="+mn-ea"/>
                <a:cs typeface="+mn-cs"/>
              </a:rPr>
              <a:t>Kestävä matkailu</a:t>
            </a:r>
            <a:endParaRPr lang="fi-FI" sz="900" kern="1200" dirty="0">
              <a:solidFill>
                <a:schemeClr val="tx1"/>
              </a:solidFill>
              <a:effectLst/>
              <a:latin typeface="+mn-lt"/>
              <a:ea typeface="+mn-ea"/>
              <a:cs typeface="+mn-cs"/>
            </a:endParaRPr>
          </a:p>
          <a:p>
            <a:r>
              <a:rPr lang="fi-FI" sz="900" kern="1200" dirty="0">
                <a:solidFill>
                  <a:schemeClr val="tx1"/>
                </a:solidFill>
                <a:effectLst/>
                <a:latin typeface="+mn-lt"/>
                <a:ea typeface="+mn-ea"/>
                <a:cs typeface="+mn-cs"/>
              </a:rPr>
              <a:t>Tavoitteena on arktisen matkailun ekologisten, yhteisöllisten ja taloudellisten vaikutusten tunnistaminen, ennakointi ja hallinta sekä ratkaisut vastuullisen toiminnan tukemiseksi.</a:t>
            </a:r>
          </a:p>
          <a:p>
            <a:endParaRPr lang="fi-FI" sz="900" kern="1200" dirty="0">
              <a:solidFill>
                <a:schemeClr val="tx1"/>
              </a:solidFill>
              <a:effectLst/>
              <a:latin typeface="+mn-lt"/>
              <a:ea typeface="+mn-ea"/>
              <a:cs typeface="+mn-cs"/>
            </a:endParaRPr>
          </a:p>
          <a:p>
            <a:r>
              <a:rPr lang="fi-FI" sz="900" b="1" kern="1200" dirty="0">
                <a:solidFill>
                  <a:schemeClr val="tx1"/>
                </a:solidFill>
                <a:effectLst/>
                <a:latin typeface="+mn-lt"/>
                <a:ea typeface="+mn-ea"/>
                <a:cs typeface="+mn-cs"/>
              </a:rPr>
              <a:t>Tulevaisuuden palvelut ja etäisyyksien hallinta</a:t>
            </a:r>
          </a:p>
          <a:p>
            <a:r>
              <a:rPr lang="fi-FI" sz="900" kern="1200" dirty="0">
                <a:solidFill>
                  <a:schemeClr val="tx1"/>
                </a:solidFill>
                <a:effectLst/>
                <a:latin typeface="+mn-lt"/>
                <a:ea typeface="+mn-ea"/>
                <a:cs typeface="+mn-cs"/>
              </a:rPr>
              <a:t>Tavoitteena on tulevaisuuden palvelutarpeiden tunnistaminen, palveluratkaisujen muotoilu ja kehittäminen palveluiden saavutettavuuden, tasa-arvoisen koulutuksen ja hyvinvoinnin toteutumiseksi harvaan asutuilla alueilla.</a:t>
            </a:r>
          </a:p>
          <a:p>
            <a:endParaRPr lang="fi-FI" sz="900" kern="1200" dirty="0">
              <a:solidFill>
                <a:schemeClr val="tx1"/>
              </a:solidFill>
              <a:effectLst/>
              <a:latin typeface="+mn-lt"/>
              <a:ea typeface="+mn-ea"/>
              <a:cs typeface="+mn-cs"/>
            </a:endParaRPr>
          </a:p>
          <a:p>
            <a:r>
              <a:rPr lang="fi-FI" sz="900" b="1" kern="1200" dirty="0">
                <a:solidFill>
                  <a:schemeClr val="tx1"/>
                </a:solidFill>
                <a:effectLst/>
                <a:latin typeface="+mn-lt"/>
                <a:ea typeface="+mn-ea"/>
                <a:cs typeface="+mn-cs"/>
              </a:rPr>
              <a:t>Strategian mahdollistajat – yhteiset LUC-ohjelmat</a:t>
            </a:r>
          </a:p>
          <a:p>
            <a:endParaRPr lang="fi-FI" sz="900" kern="1200" dirty="0">
              <a:solidFill>
                <a:schemeClr val="tx1"/>
              </a:solidFill>
              <a:effectLst/>
              <a:latin typeface="+mn-lt"/>
              <a:ea typeface="+mn-ea"/>
              <a:cs typeface="+mn-cs"/>
            </a:endParaRPr>
          </a:p>
          <a:p>
            <a:r>
              <a:rPr lang="en-US" sz="900" b="1" kern="1200" dirty="0">
                <a:solidFill>
                  <a:schemeClr val="tx1"/>
                </a:solidFill>
                <a:effectLst/>
                <a:latin typeface="+mn-lt"/>
                <a:ea typeface="+mn-ea"/>
                <a:cs typeface="+mn-cs"/>
              </a:rPr>
              <a:t>Study +</a:t>
            </a:r>
            <a:endParaRPr lang="fi-FI"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In 2030, the training and education of the Lapland University Consortium reflect profound strength-based and student-oriented pedagogical competence and digital peak performance in multiform teaching, guidance, education and training.</a:t>
            </a:r>
            <a:endParaRPr lang="fi-FI" sz="9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1800"/>
              </a:spcBef>
              <a:spcAft>
                <a:spcPts val="0"/>
              </a:spcAft>
              <a:buClrTx/>
              <a:buSzTx/>
              <a:buFontTx/>
              <a:buNone/>
              <a:tabLst/>
              <a:defRPr/>
            </a:pPr>
            <a:endParaRPr kumimoji="0" lang="fi-FI" sz="1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endParaRP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fi-FI" sz="1000" b="1"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Work</a:t>
            </a:r>
            <a:r>
              <a:rPr kumimoji="0" lang="fi-FI" sz="1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rPr>
              <a:t> +</a:t>
            </a:r>
          </a:p>
          <a:p>
            <a:pPr>
              <a:defRPr/>
            </a:pPr>
            <a:r>
              <a:rPr lang="fi-FI" dirty="0">
                <a:solidFill>
                  <a:prstClr val="black"/>
                </a:solidFill>
                <a:latin typeface="Arial" panose="020B0604020202020204" pitchFamily="34" charset="0"/>
                <a:cs typeface="Arial" panose="020B0604020202020204" pitchFamily="34" charset="0"/>
              </a:rPr>
              <a:t>Vuonna 2030 Lapin korkeakoulukonsernin </a:t>
            </a:r>
            <a:r>
              <a:rPr lang="fi-FI" dirty="0" err="1">
                <a:solidFill>
                  <a:prstClr val="black"/>
                </a:solidFill>
                <a:latin typeface="Arial" panose="020B0604020202020204" pitchFamily="34" charset="0"/>
                <a:cs typeface="Arial" panose="020B0604020202020204" pitchFamily="34" charset="0"/>
              </a:rPr>
              <a:t>hyvinvointiohjelma</a:t>
            </a:r>
            <a:r>
              <a:rPr lang="fi-FI" dirty="0">
                <a:solidFill>
                  <a:prstClr val="black"/>
                </a:solidFill>
                <a:latin typeface="Arial" panose="020B0604020202020204" pitchFamily="34" charset="0"/>
                <a:cs typeface="Arial" panose="020B0604020202020204" pitchFamily="34" charset="0"/>
              </a:rPr>
              <a:t> on luonut dynaamiset puitteet henkilökunnan ja opiskelijoiden proaktiiviselle ja vahvuusperustaiselle toiminnalle, joka ilmentää korkeakouluyhteisön kokonaisvaltaista hyvinvointia ja yhteisöllisyyttä. </a:t>
            </a:r>
          </a:p>
          <a:p>
            <a:endParaRPr lang="fi-FI" sz="900" kern="1200" dirty="0">
              <a:solidFill>
                <a:schemeClr val="tx1"/>
              </a:solidFill>
              <a:effectLst/>
              <a:latin typeface="+mn-lt"/>
              <a:ea typeface="+mn-ea"/>
              <a:cs typeface="+mn-cs"/>
            </a:endParaRPr>
          </a:p>
          <a:p>
            <a:pPr>
              <a:spcBef>
                <a:spcPts val="1800"/>
              </a:spcBef>
              <a:defRPr/>
            </a:pPr>
            <a:r>
              <a:rPr lang="fi-FI" sz="1000" b="1" dirty="0">
                <a:solidFill>
                  <a:prstClr val="black"/>
                </a:solidFill>
                <a:latin typeface="Roboto" panose="02000000000000000000" pitchFamily="2" charset="0"/>
                <a:ea typeface="Roboto" panose="02000000000000000000" pitchFamily="2" charset="0"/>
                <a:cs typeface="Arial" panose="020B0604020202020204" pitchFamily="34" charset="0"/>
              </a:rPr>
              <a:t>Global +</a:t>
            </a:r>
          </a:p>
          <a:p>
            <a:pPr lvl="0">
              <a:defRPr/>
            </a:pPr>
            <a:r>
              <a:rPr lang="fi-FI" sz="900" dirty="0">
                <a:solidFill>
                  <a:prstClr val="black"/>
                </a:solidFill>
                <a:latin typeface="Roboto" panose="02000000000000000000" pitchFamily="2" charset="0"/>
                <a:ea typeface="Roboto" panose="02000000000000000000" pitchFamily="2" charset="0"/>
                <a:cs typeface="Arial" panose="020B0604020202020204" pitchFamily="34" charset="0"/>
              </a:rPr>
              <a:t>Vuonna 2030 Lapin korkeakouluyhteisö ovat strategisten valintojen osaamisalueillaan vahvasti verkostoitunut houkutteleva toimija, joka tuottaa alueellisesti, kansallisesti ja kansainvälisesti laadukasta ja vaikuttavaa osaamista arktisista teemoistaan.</a:t>
            </a:r>
            <a:endParaRPr kumimoji="0" lang="fi-FI" sz="9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F3028C2-4361-4D6F-A86B-0CC9A739DE7B}" type="slidenum">
              <a:rPr lang="fi-FI" smtClean="0"/>
              <a:t>3</a:t>
            </a:fld>
            <a:endParaRPr lang="fi-FI"/>
          </a:p>
        </p:txBody>
      </p:sp>
    </p:spTree>
    <p:extLst>
      <p:ext uri="{BB962C8B-B14F-4D97-AF65-F5344CB8AC3E}">
        <p14:creationId xmlns:p14="http://schemas.microsoft.com/office/powerpoint/2010/main" val="930619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900" b="1" kern="1200" baseline="0" dirty="0">
                <a:solidFill>
                  <a:schemeClr val="tx1"/>
                </a:solidFill>
                <a:latin typeface="+mn-lt"/>
                <a:ea typeface="+mn-ea"/>
                <a:cs typeface="+mn-cs"/>
              </a:rPr>
              <a:t>Opiskelijat</a:t>
            </a:r>
            <a:r>
              <a:rPr lang="fi-FI" sz="900" kern="1200" baseline="0" dirty="0">
                <a:solidFill>
                  <a:schemeClr val="tx1"/>
                </a:solidFill>
                <a:latin typeface="+mn-lt"/>
                <a:ea typeface="+mn-ea"/>
                <a:cs typeface="+mn-cs"/>
              </a:rPr>
              <a:t>: sisältää kandidaatin-, maisterin- ja tohtorintutkintoa suorittavat opiskelijat</a:t>
            </a:r>
          </a:p>
          <a:p>
            <a:endParaRPr lang="fi-FI" sz="900" kern="1200" baseline="0" dirty="0">
              <a:solidFill>
                <a:schemeClr val="tx1"/>
              </a:solidFill>
              <a:latin typeface="+mn-lt"/>
              <a:ea typeface="+mn-ea"/>
              <a:cs typeface="+mn-cs"/>
            </a:endParaRPr>
          </a:p>
          <a:p>
            <a:r>
              <a:rPr lang="fi-FI" sz="900" b="1" kern="1200" baseline="0" dirty="0">
                <a:solidFill>
                  <a:schemeClr val="tx1"/>
                </a:solidFill>
                <a:latin typeface="+mn-lt"/>
                <a:ea typeface="+mn-ea"/>
                <a:cs typeface="+mn-cs"/>
              </a:rPr>
              <a:t>Muut opiskelijat</a:t>
            </a:r>
            <a:r>
              <a:rPr lang="fi-FI" sz="900" kern="1200" baseline="0" dirty="0">
                <a:solidFill>
                  <a:schemeClr val="tx1"/>
                </a:solidFill>
                <a:latin typeface="+mn-lt"/>
                <a:ea typeface="+mn-ea"/>
                <a:cs typeface="+mn-cs"/>
              </a:rPr>
              <a:t> – sisältää täydennyskoulutukseen osallistuvat ja avoimen yliopiston opiskelijat.</a:t>
            </a:r>
          </a:p>
          <a:p>
            <a:endParaRPr lang="fi-FI" sz="900" kern="1200" baseline="0" dirty="0">
              <a:solidFill>
                <a:schemeClr val="tx1"/>
              </a:solidFill>
              <a:latin typeface="+mn-lt"/>
              <a:ea typeface="+mn-ea"/>
              <a:cs typeface="+mn-cs"/>
            </a:endParaRPr>
          </a:p>
          <a:p>
            <a:r>
              <a:rPr lang="fi-FI" sz="900" b="1" kern="1200" baseline="0" dirty="0">
                <a:solidFill>
                  <a:schemeClr val="tx1"/>
                </a:solidFill>
                <a:latin typeface="+mn-lt"/>
                <a:ea typeface="+mn-ea"/>
                <a:cs typeface="+mn-cs"/>
              </a:rPr>
              <a:t>Ulkopuolinen rahoitus:</a:t>
            </a:r>
            <a:r>
              <a:rPr lang="fi-FI" sz="900" kern="1200" baseline="0" dirty="0">
                <a:solidFill>
                  <a:schemeClr val="tx1"/>
                </a:solidFill>
                <a:latin typeface="+mn-lt"/>
                <a:ea typeface="+mn-ea"/>
                <a:cs typeface="+mn-cs"/>
              </a:rPr>
              <a:t> 23.5 milj. € (2022) (37,4% budjetista)</a:t>
            </a:r>
            <a:br>
              <a:rPr lang="fi-FI" sz="900" kern="1200" baseline="0" dirty="0">
                <a:solidFill>
                  <a:schemeClr val="tx1"/>
                </a:solidFill>
                <a:latin typeface="+mn-lt"/>
                <a:ea typeface="+mn-ea"/>
                <a:cs typeface="+mn-cs"/>
              </a:rPr>
            </a:br>
            <a:r>
              <a:rPr lang="fi-FI" sz="900" kern="1200" baseline="0" dirty="0">
                <a:solidFill>
                  <a:schemeClr val="tx1"/>
                </a:solidFill>
                <a:latin typeface="+mn-lt"/>
                <a:ea typeface="+mn-ea"/>
                <a:cs typeface="+mn-cs"/>
              </a:rPr>
              <a:t>Vuoden 2023 luvut selviävät alkukesästä 2024.</a:t>
            </a:r>
          </a:p>
        </p:txBody>
      </p:sp>
      <p:sp>
        <p:nvSpPr>
          <p:cNvPr id="4" name="Slide Number Placeholder 3"/>
          <p:cNvSpPr>
            <a:spLocks noGrp="1"/>
          </p:cNvSpPr>
          <p:nvPr>
            <p:ph type="sldNum" sz="quarter" idx="5"/>
          </p:nvPr>
        </p:nvSpPr>
        <p:spPr/>
        <p:txBody>
          <a:bodyPr/>
          <a:lstStyle/>
          <a:p>
            <a:fld id="{3F3028C2-4361-4D6F-A86B-0CC9A739DE7B}" type="slidenum">
              <a:rPr lang="fi-FI" smtClean="0"/>
              <a:t>4</a:t>
            </a:fld>
            <a:endParaRPr lang="fi-FI"/>
          </a:p>
        </p:txBody>
      </p:sp>
    </p:spTree>
    <p:extLst>
      <p:ext uri="{BB962C8B-B14F-4D97-AF65-F5344CB8AC3E}">
        <p14:creationId xmlns:p14="http://schemas.microsoft.com/office/powerpoint/2010/main" val="2430164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Tutkinnot</a:t>
            </a:r>
            <a:r>
              <a:rPr lang="en-US" b="1" dirty="0"/>
              <a:t> </a:t>
            </a:r>
            <a:r>
              <a:rPr lang="en-US" b="0" dirty="0"/>
              <a:t>(2023) </a:t>
            </a:r>
            <a:r>
              <a:rPr lang="en-US" b="0" dirty="0" err="1"/>
              <a:t>Lähde</a:t>
            </a:r>
            <a:r>
              <a:rPr lang="en-US" b="0" dirty="0"/>
              <a:t>: vipunen.fi</a:t>
            </a:r>
          </a:p>
          <a:p>
            <a:endParaRPr lang="en-US" b="1" dirty="0"/>
          </a:p>
          <a:p>
            <a:r>
              <a:rPr lang="en-US" b="1" dirty="0" err="1"/>
              <a:t>Vertaisarvioidut</a:t>
            </a:r>
            <a:r>
              <a:rPr lang="en-US" b="1" dirty="0"/>
              <a:t> </a:t>
            </a:r>
            <a:r>
              <a:rPr lang="en-US" b="1" dirty="0" err="1"/>
              <a:t>tieteelliset</a:t>
            </a:r>
            <a:r>
              <a:rPr lang="en-US" b="1" dirty="0"/>
              <a:t> </a:t>
            </a:r>
            <a:r>
              <a:rPr lang="en-US" b="1" dirty="0" err="1"/>
              <a:t>artikkelit</a:t>
            </a:r>
            <a:r>
              <a:rPr lang="en-US" dirty="0"/>
              <a:t> – </a:t>
            </a:r>
            <a:r>
              <a:rPr lang="en-US" dirty="0" err="1"/>
              <a:t>sisältää</a:t>
            </a:r>
            <a:r>
              <a:rPr lang="en-US" dirty="0"/>
              <a:t> </a:t>
            </a:r>
            <a:r>
              <a:rPr lang="en-US" dirty="0" err="1"/>
              <a:t>artikkelit</a:t>
            </a:r>
            <a:r>
              <a:rPr lang="en-US" dirty="0"/>
              <a:t> ja </a:t>
            </a:r>
            <a:r>
              <a:rPr lang="en-US" dirty="0" err="1"/>
              <a:t>monografiat</a:t>
            </a:r>
            <a:endParaRPr lang="en-US" dirty="0"/>
          </a:p>
          <a:p>
            <a:r>
              <a:rPr lang="en-US" b="1" dirty="0" err="1"/>
              <a:t>Taidejulkaisut</a:t>
            </a:r>
            <a:r>
              <a:rPr lang="en-US" dirty="0"/>
              <a:t> – </a:t>
            </a:r>
            <a:r>
              <a:rPr lang="en-US" dirty="0" err="1"/>
              <a:t>sisältää</a:t>
            </a:r>
            <a:r>
              <a:rPr lang="en-US" dirty="0"/>
              <a:t> </a:t>
            </a:r>
            <a:r>
              <a:rPr lang="en-US" dirty="0" err="1"/>
              <a:t>taideteokset</a:t>
            </a:r>
            <a:r>
              <a:rPr lang="en-US" dirty="0"/>
              <a:t> ja </a:t>
            </a:r>
            <a:r>
              <a:rPr lang="en-US" dirty="0" err="1"/>
              <a:t>näyttelyt</a:t>
            </a:r>
            <a:endParaRPr lang="en-US" dirty="0"/>
          </a:p>
          <a:p>
            <a:r>
              <a:rPr lang="en-US" dirty="0" err="1"/>
              <a:t>Luvut</a:t>
            </a:r>
            <a:r>
              <a:rPr lang="en-US" dirty="0"/>
              <a:t> 2023. </a:t>
            </a:r>
            <a:endParaRPr lang="fi-FI" dirty="0"/>
          </a:p>
        </p:txBody>
      </p:sp>
      <p:sp>
        <p:nvSpPr>
          <p:cNvPr id="4" name="Slide Number Placeholder 3"/>
          <p:cNvSpPr>
            <a:spLocks noGrp="1"/>
          </p:cNvSpPr>
          <p:nvPr>
            <p:ph type="sldNum" sz="quarter" idx="5"/>
          </p:nvPr>
        </p:nvSpPr>
        <p:spPr/>
        <p:txBody>
          <a:bodyPr/>
          <a:lstStyle/>
          <a:p>
            <a:fld id="{3F3028C2-4361-4D6F-A86B-0CC9A739DE7B}" type="slidenum">
              <a:rPr lang="fi-FI" smtClean="0"/>
              <a:t>5</a:t>
            </a:fld>
            <a:endParaRPr lang="fi-FI"/>
          </a:p>
        </p:txBody>
      </p:sp>
    </p:spTree>
    <p:extLst>
      <p:ext uri="{BB962C8B-B14F-4D97-AF65-F5344CB8AC3E}">
        <p14:creationId xmlns:p14="http://schemas.microsoft.com/office/powerpoint/2010/main" val="346334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3F3028C2-4361-4D6F-A86B-0CC9A739DE7B}" type="slidenum">
              <a:rPr lang="fi-FI" smtClean="0"/>
              <a:t>9</a:t>
            </a:fld>
            <a:endParaRPr lang="fi-FI"/>
          </a:p>
        </p:txBody>
      </p:sp>
    </p:spTree>
    <p:extLst>
      <p:ext uri="{BB962C8B-B14F-4D97-AF65-F5344CB8AC3E}">
        <p14:creationId xmlns:p14="http://schemas.microsoft.com/office/powerpoint/2010/main" val="3217552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3F3028C2-4361-4D6F-A86B-0CC9A739DE7B}" type="slidenum">
              <a:rPr lang="fi-FI" smtClean="0"/>
              <a:t>10</a:t>
            </a:fld>
            <a:endParaRPr lang="fi-FI"/>
          </a:p>
        </p:txBody>
      </p:sp>
    </p:spTree>
    <p:extLst>
      <p:ext uri="{BB962C8B-B14F-4D97-AF65-F5344CB8AC3E}">
        <p14:creationId xmlns:p14="http://schemas.microsoft.com/office/powerpoint/2010/main" val="158070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Video: https://www.youtube.com/watch?v=HleIWKdVGjQ</a:t>
            </a:r>
          </a:p>
        </p:txBody>
      </p:sp>
      <p:sp>
        <p:nvSpPr>
          <p:cNvPr id="4" name="Slide Number Placeholder 3"/>
          <p:cNvSpPr>
            <a:spLocks noGrp="1"/>
          </p:cNvSpPr>
          <p:nvPr>
            <p:ph type="sldNum" sz="quarter" idx="5"/>
          </p:nvPr>
        </p:nvSpPr>
        <p:spPr/>
        <p:txBody>
          <a:bodyPr/>
          <a:lstStyle/>
          <a:p>
            <a:fld id="{3F3028C2-4361-4D6F-A86B-0CC9A739DE7B}" type="slidenum">
              <a:rPr lang="fi-FI" smtClean="0"/>
              <a:t>11</a:t>
            </a:fld>
            <a:endParaRPr lang="fi-FI"/>
          </a:p>
        </p:txBody>
      </p:sp>
    </p:spTree>
    <p:extLst>
      <p:ext uri="{BB962C8B-B14F-4D97-AF65-F5344CB8AC3E}">
        <p14:creationId xmlns:p14="http://schemas.microsoft.com/office/powerpoint/2010/main" val="1712959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3F3028C2-4361-4D6F-A86B-0CC9A739DE7B}" type="slidenum">
              <a:rPr lang="fi-FI" smtClean="0"/>
              <a:t>12</a:t>
            </a:fld>
            <a:endParaRPr lang="fi-FI"/>
          </a:p>
        </p:txBody>
      </p:sp>
    </p:spTree>
    <p:extLst>
      <p:ext uri="{BB962C8B-B14F-4D97-AF65-F5344CB8AC3E}">
        <p14:creationId xmlns:p14="http://schemas.microsoft.com/office/powerpoint/2010/main" val="3561766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Mukana vain Lapin yliopiston luvut vuodelta 2023 (ei sisällä Lapin </a:t>
            </a:r>
            <a:r>
              <a:rPr lang="fi-FI" dirty="0" err="1"/>
              <a:t>AMKin</a:t>
            </a:r>
            <a:r>
              <a:rPr lang="fi-FI" dirty="0"/>
              <a:t> lukuja).</a:t>
            </a:r>
          </a:p>
          <a:p>
            <a:endParaRPr lang="fi-FI" dirty="0"/>
          </a:p>
          <a:p>
            <a:r>
              <a:rPr lang="fi-FI" dirty="0"/>
              <a:t>Neljännes yliopiston opintojaksoista opetetaan englanniksi.</a:t>
            </a:r>
          </a:p>
        </p:txBody>
      </p:sp>
      <p:sp>
        <p:nvSpPr>
          <p:cNvPr id="4" name="Slide Number Placeholder 3"/>
          <p:cNvSpPr>
            <a:spLocks noGrp="1"/>
          </p:cNvSpPr>
          <p:nvPr>
            <p:ph type="sldNum" sz="quarter" idx="5"/>
          </p:nvPr>
        </p:nvSpPr>
        <p:spPr/>
        <p:txBody>
          <a:bodyPr/>
          <a:lstStyle/>
          <a:p>
            <a:fld id="{3F3028C2-4361-4D6F-A86B-0CC9A739DE7B}" type="slidenum">
              <a:rPr lang="fi-FI" smtClean="0"/>
              <a:t>14</a:t>
            </a:fld>
            <a:endParaRPr lang="fi-FI"/>
          </a:p>
        </p:txBody>
      </p:sp>
    </p:spTree>
    <p:extLst>
      <p:ext uri="{BB962C8B-B14F-4D97-AF65-F5344CB8AC3E}">
        <p14:creationId xmlns:p14="http://schemas.microsoft.com/office/powerpoint/2010/main" val="3808767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g"/><Relationship Id="rId1" Type="http://schemas.openxmlformats.org/officeDocument/2006/relationships/slideMaster" Target="../slideMasters/slideMaster1.xml"/><Relationship Id="rId5" Type="http://schemas.openxmlformats.org/officeDocument/2006/relationships/image" Target="../media/image22.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1.xml"/><Relationship Id="rId5" Type="http://schemas.openxmlformats.org/officeDocument/2006/relationships/image" Target="../media/image28.png"/><Relationship Id="rId4" Type="http://schemas.openxmlformats.org/officeDocument/2006/relationships/image" Target="../media/image2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jp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3_Otsikko ja sisältö">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ED6F8C-79D9-4159-8FAF-71A5F62E8C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81"/>
            <a:ext cx="9144000" cy="5143500"/>
          </a:xfrm>
          <a:prstGeom prst="rect">
            <a:avLst/>
          </a:prstGeom>
        </p:spPr>
      </p:pic>
    </p:spTree>
    <p:extLst>
      <p:ext uri="{BB962C8B-B14F-4D97-AF65-F5344CB8AC3E}">
        <p14:creationId xmlns:p14="http://schemas.microsoft.com/office/powerpoint/2010/main" val="2606033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Otsikko ja sisältö">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EACBD6-F72B-4783-8040-4F68424656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82487" y="6"/>
            <a:ext cx="4161513" cy="5148263"/>
          </a:xfrm>
          <a:prstGeom prst="rect">
            <a:avLst/>
          </a:prstGeom>
        </p:spPr>
      </p:pic>
      <p:pic>
        <p:nvPicPr>
          <p:cNvPr id="12" name="Picture 11">
            <a:extLst>
              <a:ext uri="{FF2B5EF4-FFF2-40B4-BE49-F238E27FC236}">
                <a16:creationId xmlns:a16="http://schemas.microsoft.com/office/drawing/2014/main" id="{0A23EBDC-588C-445D-825C-C9DBB7E445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12"/>
            <a:ext cx="6842234" cy="5148263"/>
          </a:xfrm>
          <a:prstGeom prst="rect">
            <a:avLst/>
          </a:prstGeom>
        </p:spPr>
      </p:pic>
      <p:pic>
        <p:nvPicPr>
          <p:cNvPr id="18" name="Picture 17">
            <a:extLst>
              <a:ext uri="{FF2B5EF4-FFF2-40B4-BE49-F238E27FC236}">
                <a16:creationId xmlns:a16="http://schemas.microsoft.com/office/drawing/2014/main" id="{9273816D-B413-4AAE-85C3-0068C1DA275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906" b="4829"/>
          <a:stretch/>
        </p:blipFill>
        <p:spPr>
          <a:xfrm>
            <a:off x="4982278" y="3233576"/>
            <a:ext cx="4161513" cy="1914681"/>
          </a:xfrm>
          <a:prstGeom prst="rect">
            <a:avLst/>
          </a:prstGeom>
        </p:spPr>
      </p:pic>
      <p:sp>
        <p:nvSpPr>
          <p:cNvPr id="2" name="Title 1"/>
          <p:cNvSpPr>
            <a:spLocks noGrp="1"/>
          </p:cNvSpPr>
          <p:nvPr>
            <p:ph type="title"/>
          </p:nvPr>
        </p:nvSpPr>
        <p:spPr>
          <a:xfrm>
            <a:off x="628650" y="511251"/>
            <a:ext cx="4315416" cy="914400"/>
          </a:xfrm>
          <a:prstGeom prst="rect">
            <a:avLst/>
          </a:prstGeom>
        </p:spPr>
        <p:txBody>
          <a:bodyPr/>
          <a:lstStyle>
            <a:lvl1pPr>
              <a:defRPr b="1">
                <a:solidFill>
                  <a:srgbClr val="006699"/>
                </a:solidFill>
                <a:latin typeface="+mn-lt"/>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a:xfrm>
            <a:off x="628650" y="1633308"/>
            <a:ext cx="4315416" cy="3003704"/>
          </a:xfrm>
          <a:prstGeom prst="rect">
            <a:avLst/>
          </a:prstGeom>
        </p:spPr>
        <p:txBody>
          <a:bodyPr/>
          <a:lstStyle>
            <a:lvl1pPr marL="171450" indent="-171450">
              <a:lnSpc>
                <a:spcPct val="100000"/>
              </a:lnSpc>
              <a:buClr>
                <a:srgbClr val="006699"/>
              </a:buClr>
              <a:buSzPct val="90000"/>
              <a:buFont typeface="Arial" panose="020B0604020202020204" pitchFamily="34" charset="0"/>
              <a:buChar char="•"/>
              <a:defRPr>
                <a:latin typeface="+mn-lt"/>
              </a:defRPr>
            </a:lvl1pPr>
            <a:lvl2pPr marL="514350" indent="-171450">
              <a:lnSpc>
                <a:spcPct val="100000"/>
              </a:lnSpc>
              <a:buClr>
                <a:srgbClr val="006699"/>
              </a:buClr>
              <a:buSzPct val="60000"/>
              <a:buFont typeface="Arial" panose="020B0604020202020204" pitchFamily="34" charset="0"/>
              <a:buChar char="•"/>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pic>
        <p:nvPicPr>
          <p:cNvPr id="14" name="Picture 13">
            <a:extLst>
              <a:ext uri="{FF2B5EF4-FFF2-40B4-BE49-F238E27FC236}">
                <a16:creationId xmlns:a16="http://schemas.microsoft.com/office/drawing/2014/main" id="{8E6969BD-3C36-4944-B41A-6E52029C30C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29880" y="4546973"/>
            <a:ext cx="1678720" cy="439825"/>
          </a:xfrm>
          <a:prstGeom prst="rect">
            <a:avLst/>
          </a:prstGeom>
        </p:spPr>
      </p:pic>
      <p:pic>
        <p:nvPicPr>
          <p:cNvPr id="9" name="Picture 8">
            <a:extLst>
              <a:ext uri="{FF2B5EF4-FFF2-40B4-BE49-F238E27FC236}">
                <a16:creationId xmlns:a16="http://schemas.microsoft.com/office/drawing/2014/main" id="{2381F8A5-5E91-4940-9C95-98E09B3871A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70015" y="4572884"/>
            <a:ext cx="1263548" cy="333396"/>
          </a:xfrm>
          <a:prstGeom prst="rect">
            <a:avLst/>
          </a:prstGeom>
        </p:spPr>
      </p:pic>
    </p:spTree>
    <p:extLst>
      <p:ext uri="{BB962C8B-B14F-4D97-AF65-F5344CB8AC3E}">
        <p14:creationId xmlns:p14="http://schemas.microsoft.com/office/powerpoint/2010/main" val="2500602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Otsikko ja sisältö">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920290-0E78-4568-BC1A-07BFE085EE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82487" y="-2104"/>
            <a:ext cx="4161513" cy="5148263"/>
          </a:xfrm>
          <a:prstGeom prst="rect">
            <a:avLst/>
          </a:prstGeom>
        </p:spPr>
      </p:pic>
      <p:pic>
        <p:nvPicPr>
          <p:cNvPr id="12" name="Picture 11">
            <a:extLst>
              <a:ext uri="{FF2B5EF4-FFF2-40B4-BE49-F238E27FC236}">
                <a16:creationId xmlns:a16="http://schemas.microsoft.com/office/drawing/2014/main" id="{0A23EBDC-588C-445D-825C-C9DBB7E445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42234" cy="5148263"/>
          </a:xfrm>
          <a:prstGeom prst="rect">
            <a:avLst/>
          </a:prstGeom>
        </p:spPr>
      </p:pic>
      <p:pic>
        <p:nvPicPr>
          <p:cNvPr id="13" name="Picture 12">
            <a:extLst>
              <a:ext uri="{FF2B5EF4-FFF2-40B4-BE49-F238E27FC236}">
                <a16:creationId xmlns:a16="http://schemas.microsoft.com/office/drawing/2014/main" id="{F3FA77BC-584B-436B-85DA-B8A72D5405D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12435" y="3362325"/>
            <a:ext cx="3731566" cy="1788042"/>
          </a:xfrm>
          <a:prstGeom prst="rect">
            <a:avLst/>
          </a:prstGeom>
        </p:spPr>
      </p:pic>
      <p:pic>
        <p:nvPicPr>
          <p:cNvPr id="14" name="Picture 13">
            <a:extLst>
              <a:ext uri="{FF2B5EF4-FFF2-40B4-BE49-F238E27FC236}">
                <a16:creationId xmlns:a16="http://schemas.microsoft.com/office/drawing/2014/main" id="{8E6969BD-3C36-4944-B41A-6E52029C30C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431610" y="4462925"/>
            <a:ext cx="2074216" cy="543445"/>
          </a:xfrm>
          <a:prstGeom prst="rect">
            <a:avLst/>
          </a:prstGeom>
        </p:spPr>
      </p:pic>
      <p:sp>
        <p:nvSpPr>
          <p:cNvPr id="2" name="Title 1"/>
          <p:cNvSpPr>
            <a:spLocks noGrp="1"/>
          </p:cNvSpPr>
          <p:nvPr>
            <p:ph type="title" hasCustomPrompt="1"/>
          </p:nvPr>
        </p:nvSpPr>
        <p:spPr>
          <a:xfrm>
            <a:off x="628650" y="511251"/>
            <a:ext cx="4315416" cy="914400"/>
          </a:xfrm>
          <a:prstGeom prst="rect">
            <a:avLst/>
          </a:prstGeom>
        </p:spPr>
        <p:txBody>
          <a:bodyPr/>
          <a:lstStyle>
            <a:lvl1pPr>
              <a:defRPr b="1">
                <a:solidFill>
                  <a:srgbClr val="006699"/>
                </a:solidFill>
                <a:latin typeface="+mn-lt"/>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a:xfrm>
            <a:off x="628650" y="1633308"/>
            <a:ext cx="4315416" cy="3003704"/>
          </a:xfrm>
          <a:prstGeom prst="rect">
            <a:avLst/>
          </a:prstGeom>
        </p:spPr>
        <p:txBody>
          <a:bodyPr/>
          <a:lstStyle>
            <a:lvl1pPr marL="171450" indent="-171450">
              <a:lnSpc>
                <a:spcPct val="100000"/>
              </a:lnSpc>
              <a:buClr>
                <a:srgbClr val="006699"/>
              </a:buClr>
              <a:buSzPct val="90000"/>
              <a:buFont typeface="Arial" panose="020B0604020202020204" pitchFamily="34" charset="0"/>
              <a:buChar char="•"/>
              <a:defRPr>
                <a:latin typeface="+mn-lt"/>
              </a:defRPr>
            </a:lvl1pPr>
            <a:lvl2pPr marL="514350" indent="-171450">
              <a:lnSpc>
                <a:spcPct val="100000"/>
              </a:lnSpc>
              <a:buClr>
                <a:srgbClr val="006699"/>
              </a:buClr>
              <a:buSzPct val="60000"/>
              <a:buFont typeface="Arial" panose="020B0604020202020204" pitchFamily="34" charset="0"/>
              <a:buChar char="•"/>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Tree>
    <p:extLst>
      <p:ext uri="{BB962C8B-B14F-4D97-AF65-F5344CB8AC3E}">
        <p14:creationId xmlns:p14="http://schemas.microsoft.com/office/powerpoint/2010/main" val="3572496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7_Otsikko ja sisältö">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E603D47-7B89-4477-BB42-D92663EC2E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81"/>
            <a:ext cx="9144000" cy="5143500"/>
          </a:xfrm>
          <a:prstGeom prst="rect">
            <a:avLst/>
          </a:prstGeom>
        </p:spPr>
      </p:pic>
      <p:sp>
        <p:nvSpPr>
          <p:cNvPr id="41" name="Title 1">
            <a:extLst>
              <a:ext uri="{FF2B5EF4-FFF2-40B4-BE49-F238E27FC236}">
                <a16:creationId xmlns:a16="http://schemas.microsoft.com/office/drawing/2014/main" id="{2F1B735A-AAE4-4804-8AF9-2E471B348452}"/>
              </a:ext>
            </a:extLst>
          </p:cNvPr>
          <p:cNvSpPr txBox="1">
            <a:spLocks/>
          </p:cNvSpPr>
          <p:nvPr userDrawn="1"/>
        </p:nvSpPr>
        <p:spPr>
          <a:xfrm>
            <a:off x="6255025" y="1147606"/>
            <a:ext cx="2146853" cy="650081"/>
          </a:xfrm>
          <a:prstGeom prst="rect">
            <a:avLst/>
          </a:prstGeom>
        </p:spPr>
        <p:txBody>
          <a:bodyPr/>
          <a:lstStyle>
            <a:lvl1pPr algn="l" defTabSz="685800" rtl="0" eaLnBrk="1" latinLnBrk="0" hangingPunct="1">
              <a:lnSpc>
                <a:spcPct val="90000"/>
              </a:lnSpc>
              <a:spcBef>
                <a:spcPct val="0"/>
              </a:spcBef>
              <a:buNone/>
              <a:defRPr sz="2800" b="1" kern="1200">
                <a:solidFill>
                  <a:srgbClr val="006699"/>
                </a:solidFill>
                <a:latin typeface="+mn-lt"/>
                <a:ea typeface="+mj-ea"/>
                <a:cs typeface="+mj-cs"/>
              </a:defRPr>
            </a:lvl1pPr>
          </a:lstStyle>
          <a:p>
            <a:pPr algn="ctr">
              <a:lnSpc>
                <a:spcPts val="1500"/>
              </a:lnSpc>
            </a:pPr>
            <a:r>
              <a:rPr lang="fi-FI" sz="1400" spc="50" baseline="0" dirty="0">
                <a:solidFill>
                  <a:srgbClr val="3E3E3D"/>
                </a:solidFill>
                <a:latin typeface="+mn-lt"/>
              </a:rPr>
              <a:t>VAIHTO-OPISKELIJAT</a:t>
            </a:r>
          </a:p>
          <a:p>
            <a:pPr algn="ctr">
              <a:lnSpc>
                <a:spcPts val="2000"/>
              </a:lnSpc>
            </a:pPr>
            <a:endParaRPr lang="fi-FI" sz="1600" dirty="0">
              <a:solidFill>
                <a:schemeClr val="bg1"/>
              </a:solidFill>
              <a:latin typeface="Gudea" panose="02000000000000000000" pitchFamily="2" charset="0"/>
            </a:endParaRPr>
          </a:p>
          <a:p>
            <a:pPr algn="ctr">
              <a:lnSpc>
                <a:spcPct val="100000"/>
              </a:lnSpc>
            </a:pPr>
            <a:endParaRPr lang="en-US" sz="1600" dirty="0">
              <a:solidFill>
                <a:schemeClr val="bg1"/>
              </a:solidFill>
              <a:latin typeface="Gudea" panose="02000000000000000000" pitchFamily="2" charset="0"/>
            </a:endParaRPr>
          </a:p>
        </p:txBody>
      </p:sp>
      <p:sp>
        <p:nvSpPr>
          <p:cNvPr id="42" name="Title 1">
            <a:extLst>
              <a:ext uri="{FF2B5EF4-FFF2-40B4-BE49-F238E27FC236}">
                <a16:creationId xmlns:a16="http://schemas.microsoft.com/office/drawing/2014/main" id="{543EB938-4182-4C92-A6F1-0E9C3FBA4D8F}"/>
              </a:ext>
            </a:extLst>
          </p:cNvPr>
          <p:cNvSpPr txBox="1">
            <a:spLocks/>
          </p:cNvSpPr>
          <p:nvPr userDrawn="1"/>
        </p:nvSpPr>
        <p:spPr>
          <a:xfrm>
            <a:off x="5506767" y="1647694"/>
            <a:ext cx="2484285" cy="650081"/>
          </a:xfrm>
          <a:prstGeom prst="rect">
            <a:avLst/>
          </a:prstGeom>
        </p:spPr>
        <p:txBody>
          <a:bodyPr/>
          <a:lstStyle>
            <a:lvl1pPr algn="l" defTabSz="685800" rtl="0" eaLnBrk="1" latinLnBrk="0" hangingPunct="1">
              <a:lnSpc>
                <a:spcPct val="90000"/>
              </a:lnSpc>
              <a:spcBef>
                <a:spcPct val="0"/>
              </a:spcBef>
              <a:buNone/>
              <a:defRPr sz="2800" b="1" kern="1200">
                <a:solidFill>
                  <a:srgbClr val="006699"/>
                </a:solidFill>
                <a:latin typeface="+mn-lt"/>
                <a:ea typeface="+mj-ea"/>
                <a:cs typeface="+mj-cs"/>
              </a:defRPr>
            </a:lvl1pPr>
          </a:lstStyle>
          <a:p>
            <a:pPr algn="ctr">
              <a:lnSpc>
                <a:spcPts val="2000"/>
              </a:lnSpc>
            </a:pPr>
            <a:r>
              <a:rPr lang="fi-FI" sz="3500" dirty="0">
                <a:solidFill>
                  <a:srgbClr val="006699"/>
                </a:solidFill>
                <a:latin typeface="+mn-lt"/>
              </a:rPr>
              <a:t>318</a:t>
            </a:r>
            <a:r>
              <a:rPr lang="fi-FI" dirty="0">
                <a:solidFill>
                  <a:srgbClr val="3E3E3D"/>
                </a:solidFill>
                <a:latin typeface="Gudea" panose="02000000000000000000" pitchFamily="2" charset="0"/>
              </a:rPr>
              <a:t> </a:t>
            </a:r>
          </a:p>
          <a:p>
            <a:pPr algn="ctr">
              <a:lnSpc>
                <a:spcPts val="2400"/>
              </a:lnSpc>
            </a:pPr>
            <a:r>
              <a:rPr lang="fi-FI" sz="1500" spc="50" baseline="0" dirty="0">
                <a:solidFill>
                  <a:srgbClr val="3E3E3D"/>
                </a:solidFill>
                <a:latin typeface="+mn-lt"/>
              </a:rPr>
              <a:t>SAAPUVAT</a:t>
            </a:r>
          </a:p>
          <a:p>
            <a:pPr algn="ctr">
              <a:lnSpc>
                <a:spcPts val="2000"/>
              </a:lnSpc>
            </a:pPr>
            <a:endParaRPr lang="fi-FI" sz="1600" dirty="0">
              <a:solidFill>
                <a:schemeClr val="bg1"/>
              </a:solidFill>
              <a:latin typeface="Gudea" panose="02000000000000000000" pitchFamily="2" charset="0"/>
            </a:endParaRPr>
          </a:p>
          <a:p>
            <a:pPr algn="ctr">
              <a:lnSpc>
                <a:spcPct val="100000"/>
              </a:lnSpc>
            </a:pPr>
            <a:endParaRPr lang="en-US" sz="1600" dirty="0">
              <a:solidFill>
                <a:schemeClr val="bg1"/>
              </a:solidFill>
              <a:latin typeface="Gudea" panose="02000000000000000000" pitchFamily="2" charset="0"/>
            </a:endParaRPr>
          </a:p>
        </p:txBody>
      </p:sp>
      <p:sp>
        <p:nvSpPr>
          <p:cNvPr id="44" name="Title 1">
            <a:extLst>
              <a:ext uri="{FF2B5EF4-FFF2-40B4-BE49-F238E27FC236}">
                <a16:creationId xmlns:a16="http://schemas.microsoft.com/office/drawing/2014/main" id="{3C56BC7E-079A-413B-8CAD-CB4014CE18D4}"/>
              </a:ext>
            </a:extLst>
          </p:cNvPr>
          <p:cNvSpPr txBox="1">
            <a:spLocks/>
          </p:cNvSpPr>
          <p:nvPr userDrawn="1"/>
        </p:nvSpPr>
        <p:spPr>
          <a:xfrm>
            <a:off x="6057283" y="2655037"/>
            <a:ext cx="2484285" cy="650081"/>
          </a:xfrm>
          <a:prstGeom prst="rect">
            <a:avLst/>
          </a:prstGeom>
        </p:spPr>
        <p:txBody>
          <a:bodyPr/>
          <a:lstStyle>
            <a:lvl1pPr algn="l" defTabSz="685800" rtl="0" eaLnBrk="1" latinLnBrk="0" hangingPunct="1">
              <a:lnSpc>
                <a:spcPct val="90000"/>
              </a:lnSpc>
              <a:spcBef>
                <a:spcPct val="0"/>
              </a:spcBef>
              <a:buNone/>
              <a:defRPr sz="2800" b="1" kern="1200">
                <a:solidFill>
                  <a:srgbClr val="006699"/>
                </a:solidFill>
                <a:latin typeface="+mn-lt"/>
                <a:ea typeface="+mj-ea"/>
                <a:cs typeface="+mj-cs"/>
              </a:defRPr>
            </a:lvl1pPr>
          </a:lstStyle>
          <a:p>
            <a:pPr algn="ctr">
              <a:lnSpc>
                <a:spcPts val="2400"/>
              </a:lnSpc>
            </a:pPr>
            <a:r>
              <a:rPr lang="fi-FI" sz="4000" dirty="0">
                <a:solidFill>
                  <a:srgbClr val="006699"/>
                </a:solidFill>
                <a:latin typeface="+mn-lt"/>
              </a:rPr>
              <a:t>163</a:t>
            </a:r>
            <a:endParaRPr lang="fi-FI" dirty="0">
              <a:solidFill>
                <a:srgbClr val="3E3E3D"/>
              </a:solidFill>
              <a:latin typeface="+mn-lt"/>
            </a:endParaRPr>
          </a:p>
          <a:p>
            <a:pPr algn="ctr">
              <a:lnSpc>
                <a:spcPts val="2400"/>
              </a:lnSpc>
            </a:pPr>
            <a:r>
              <a:rPr lang="fi-FI" sz="1500" spc="50" baseline="0" dirty="0">
                <a:solidFill>
                  <a:srgbClr val="3E3E3D"/>
                </a:solidFill>
                <a:latin typeface="+mn-lt"/>
              </a:rPr>
              <a:t>TUTKINTO-OPISKELIJAT</a:t>
            </a:r>
          </a:p>
          <a:p>
            <a:pPr algn="ctr">
              <a:lnSpc>
                <a:spcPts val="2000"/>
              </a:lnSpc>
            </a:pPr>
            <a:endParaRPr lang="fi-FI" sz="1600" dirty="0">
              <a:solidFill>
                <a:schemeClr val="bg1"/>
              </a:solidFill>
              <a:latin typeface="Gudea" panose="02000000000000000000" pitchFamily="2" charset="0"/>
            </a:endParaRPr>
          </a:p>
          <a:p>
            <a:pPr algn="ctr">
              <a:lnSpc>
                <a:spcPct val="100000"/>
              </a:lnSpc>
            </a:pPr>
            <a:endParaRPr lang="en-US" sz="1600" dirty="0">
              <a:solidFill>
                <a:schemeClr val="bg1"/>
              </a:solidFill>
              <a:latin typeface="Gudea" panose="02000000000000000000" pitchFamily="2" charset="0"/>
            </a:endParaRPr>
          </a:p>
        </p:txBody>
      </p:sp>
      <p:sp>
        <p:nvSpPr>
          <p:cNvPr id="46" name="Title 1">
            <a:extLst>
              <a:ext uri="{FF2B5EF4-FFF2-40B4-BE49-F238E27FC236}">
                <a16:creationId xmlns:a16="http://schemas.microsoft.com/office/drawing/2014/main" id="{7A384BDD-F50A-4D46-B880-05738906DF7C}"/>
              </a:ext>
            </a:extLst>
          </p:cNvPr>
          <p:cNvSpPr txBox="1">
            <a:spLocks/>
          </p:cNvSpPr>
          <p:nvPr userDrawn="1"/>
        </p:nvSpPr>
        <p:spPr>
          <a:xfrm>
            <a:off x="6057283" y="3710720"/>
            <a:ext cx="2484285" cy="650081"/>
          </a:xfrm>
          <a:prstGeom prst="rect">
            <a:avLst/>
          </a:prstGeom>
        </p:spPr>
        <p:txBody>
          <a:bodyPr/>
          <a:lstStyle>
            <a:lvl1pPr algn="l" defTabSz="685800" rtl="0" eaLnBrk="1" latinLnBrk="0" hangingPunct="1">
              <a:lnSpc>
                <a:spcPct val="90000"/>
              </a:lnSpc>
              <a:spcBef>
                <a:spcPct val="0"/>
              </a:spcBef>
              <a:buNone/>
              <a:defRPr sz="2800" b="1" kern="1200">
                <a:solidFill>
                  <a:srgbClr val="006699"/>
                </a:solidFill>
                <a:latin typeface="+mn-lt"/>
                <a:ea typeface="+mj-ea"/>
                <a:cs typeface="+mj-cs"/>
              </a:defRPr>
            </a:lvl1pPr>
          </a:lstStyle>
          <a:p>
            <a:pPr algn="ctr">
              <a:lnSpc>
                <a:spcPts val="2000"/>
              </a:lnSpc>
            </a:pPr>
            <a:r>
              <a:rPr lang="fi-FI" sz="4000" dirty="0">
                <a:solidFill>
                  <a:srgbClr val="006699"/>
                </a:solidFill>
                <a:latin typeface="+mn-lt"/>
              </a:rPr>
              <a:t>5</a:t>
            </a:r>
            <a:r>
              <a:rPr lang="fi-FI" dirty="0">
                <a:solidFill>
                  <a:srgbClr val="3E3E3D"/>
                </a:solidFill>
                <a:latin typeface="Gudea" panose="02000000000000000000" pitchFamily="2" charset="0"/>
              </a:rPr>
              <a:t> </a:t>
            </a:r>
          </a:p>
          <a:p>
            <a:pPr algn="ctr">
              <a:lnSpc>
                <a:spcPts val="2400"/>
              </a:lnSpc>
            </a:pPr>
            <a:r>
              <a:rPr lang="fi-FI" sz="1500" spc="50" baseline="0" dirty="0">
                <a:solidFill>
                  <a:srgbClr val="3E3E3D"/>
                </a:solidFill>
                <a:latin typeface="+mn-lt"/>
              </a:rPr>
              <a:t>MAISTERIOHJELMAT</a:t>
            </a:r>
          </a:p>
          <a:p>
            <a:pPr algn="ctr">
              <a:lnSpc>
                <a:spcPts val="2000"/>
              </a:lnSpc>
            </a:pPr>
            <a:endParaRPr lang="fi-FI" sz="1600" dirty="0">
              <a:solidFill>
                <a:schemeClr val="bg1"/>
              </a:solidFill>
              <a:latin typeface="Gudea" panose="02000000000000000000" pitchFamily="2" charset="0"/>
            </a:endParaRPr>
          </a:p>
          <a:p>
            <a:pPr algn="ctr">
              <a:lnSpc>
                <a:spcPct val="100000"/>
              </a:lnSpc>
            </a:pPr>
            <a:endParaRPr lang="en-US" sz="1600" dirty="0">
              <a:solidFill>
                <a:schemeClr val="bg1"/>
              </a:solidFill>
              <a:latin typeface="Gudea" panose="02000000000000000000" pitchFamily="2" charset="0"/>
            </a:endParaRPr>
          </a:p>
        </p:txBody>
      </p:sp>
      <p:pic>
        <p:nvPicPr>
          <p:cNvPr id="22" name="Picture 21">
            <a:extLst>
              <a:ext uri="{FF2B5EF4-FFF2-40B4-BE49-F238E27FC236}">
                <a16:creationId xmlns:a16="http://schemas.microsoft.com/office/drawing/2014/main" id="{03379BA1-DD73-474E-8119-2CE855E698D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440544">
            <a:off x="169511" y="145313"/>
            <a:ext cx="6606291" cy="1223387"/>
          </a:xfrm>
          <a:prstGeom prst="rect">
            <a:avLst/>
          </a:prstGeom>
          <a:effectLst>
            <a:outerShdw blurRad="203200" dist="38100" dir="2700000" algn="tl" rotWithShape="0">
              <a:schemeClr val="bg1"/>
            </a:outerShdw>
          </a:effectLst>
        </p:spPr>
      </p:pic>
      <p:sp>
        <p:nvSpPr>
          <p:cNvPr id="11" name="Title 1">
            <a:extLst>
              <a:ext uri="{FF2B5EF4-FFF2-40B4-BE49-F238E27FC236}">
                <a16:creationId xmlns:a16="http://schemas.microsoft.com/office/drawing/2014/main" id="{15CB98F2-55FB-4683-98A0-19E5303FD866}"/>
              </a:ext>
            </a:extLst>
          </p:cNvPr>
          <p:cNvSpPr txBox="1">
            <a:spLocks/>
          </p:cNvSpPr>
          <p:nvPr userDrawn="1"/>
        </p:nvSpPr>
        <p:spPr>
          <a:xfrm>
            <a:off x="6659715" y="1647694"/>
            <a:ext cx="2484285" cy="650081"/>
          </a:xfrm>
          <a:prstGeom prst="rect">
            <a:avLst/>
          </a:prstGeom>
        </p:spPr>
        <p:txBody>
          <a:bodyPr/>
          <a:lstStyle>
            <a:lvl1pPr algn="l" defTabSz="685800" rtl="0" eaLnBrk="1" latinLnBrk="0" hangingPunct="1">
              <a:lnSpc>
                <a:spcPct val="90000"/>
              </a:lnSpc>
              <a:spcBef>
                <a:spcPct val="0"/>
              </a:spcBef>
              <a:buNone/>
              <a:defRPr sz="2800" b="1" kern="1200">
                <a:solidFill>
                  <a:srgbClr val="006699"/>
                </a:solidFill>
                <a:latin typeface="+mn-lt"/>
                <a:ea typeface="+mj-ea"/>
                <a:cs typeface="+mj-cs"/>
              </a:defRPr>
            </a:lvl1pPr>
          </a:lstStyle>
          <a:p>
            <a:pPr algn="ctr">
              <a:lnSpc>
                <a:spcPts val="2000"/>
              </a:lnSpc>
            </a:pPr>
            <a:r>
              <a:rPr lang="fi-FI" sz="3500" dirty="0">
                <a:solidFill>
                  <a:srgbClr val="006699"/>
                </a:solidFill>
                <a:latin typeface="+mn-lt"/>
              </a:rPr>
              <a:t>159</a:t>
            </a:r>
            <a:r>
              <a:rPr lang="fi-FI" dirty="0">
                <a:solidFill>
                  <a:srgbClr val="3E3E3D"/>
                </a:solidFill>
                <a:latin typeface="Gudea" panose="02000000000000000000" pitchFamily="2" charset="0"/>
              </a:rPr>
              <a:t> </a:t>
            </a:r>
          </a:p>
          <a:p>
            <a:pPr algn="ctr">
              <a:lnSpc>
                <a:spcPts val="2400"/>
              </a:lnSpc>
            </a:pPr>
            <a:r>
              <a:rPr lang="fi-FI" sz="1500" spc="50" baseline="0" dirty="0">
                <a:solidFill>
                  <a:srgbClr val="3E3E3D"/>
                </a:solidFill>
                <a:latin typeface="+mn-lt"/>
              </a:rPr>
              <a:t>LÄHTEVÄT</a:t>
            </a:r>
          </a:p>
          <a:p>
            <a:pPr algn="ctr">
              <a:lnSpc>
                <a:spcPts val="2000"/>
              </a:lnSpc>
            </a:pPr>
            <a:endParaRPr lang="fi-FI" sz="1600" dirty="0">
              <a:solidFill>
                <a:schemeClr val="bg1"/>
              </a:solidFill>
              <a:latin typeface="Gudea" panose="02000000000000000000" pitchFamily="2" charset="0"/>
            </a:endParaRPr>
          </a:p>
          <a:p>
            <a:pPr algn="ctr">
              <a:lnSpc>
                <a:spcPct val="100000"/>
              </a:lnSpc>
            </a:pPr>
            <a:endParaRPr lang="en-US" sz="1600" dirty="0">
              <a:solidFill>
                <a:schemeClr val="bg1"/>
              </a:solidFill>
              <a:latin typeface="Gudea" panose="02000000000000000000" pitchFamily="2" charset="0"/>
            </a:endParaRPr>
          </a:p>
        </p:txBody>
      </p:sp>
    </p:spTree>
    <p:extLst>
      <p:ext uri="{BB962C8B-B14F-4D97-AF65-F5344CB8AC3E}">
        <p14:creationId xmlns:p14="http://schemas.microsoft.com/office/powerpoint/2010/main" val="2965523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Otsikko ja sisältö">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890ADA7-9918-40A3-86CB-42981AC998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82487" y="0"/>
            <a:ext cx="4161513" cy="5148263"/>
          </a:xfrm>
          <a:prstGeom prst="rect">
            <a:avLst/>
          </a:prstGeom>
        </p:spPr>
      </p:pic>
      <p:pic>
        <p:nvPicPr>
          <p:cNvPr id="12" name="Picture 11">
            <a:extLst>
              <a:ext uri="{FF2B5EF4-FFF2-40B4-BE49-F238E27FC236}">
                <a16:creationId xmlns:a16="http://schemas.microsoft.com/office/drawing/2014/main" id="{0A23EBDC-588C-445D-825C-C9DBB7E445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42234" cy="5148263"/>
          </a:xfrm>
          <a:prstGeom prst="rect">
            <a:avLst/>
          </a:prstGeom>
        </p:spPr>
      </p:pic>
      <p:pic>
        <p:nvPicPr>
          <p:cNvPr id="13" name="Picture 12">
            <a:extLst>
              <a:ext uri="{FF2B5EF4-FFF2-40B4-BE49-F238E27FC236}">
                <a16:creationId xmlns:a16="http://schemas.microsoft.com/office/drawing/2014/main" id="{F3FA77BC-584B-436B-85DA-B8A72D5405D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12435" y="3362325"/>
            <a:ext cx="3731566" cy="1788042"/>
          </a:xfrm>
          <a:prstGeom prst="rect">
            <a:avLst/>
          </a:prstGeom>
        </p:spPr>
      </p:pic>
      <p:pic>
        <p:nvPicPr>
          <p:cNvPr id="14" name="Picture 13">
            <a:extLst>
              <a:ext uri="{FF2B5EF4-FFF2-40B4-BE49-F238E27FC236}">
                <a16:creationId xmlns:a16="http://schemas.microsoft.com/office/drawing/2014/main" id="{8E6969BD-3C36-4944-B41A-6E52029C30C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431610" y="4462925"/>
            <a:ext cx="2074216" cy="543445"/>
          </a:xfrm>
          <a:prstGeom prst="rect">
            <a:avLst/>
          </a:prstGeom>
        </p:spPr>
      </p:pic>
      <p:sp>
        <p:nvSpPr>
          <p:cNvPr id="2" name="Title 1"/>
          <p:cNvSpPr>
            <a:spLocks noGrp="1"/>
          </p:cNvSpPr>
          <p:nvPr>
            <p:ph type="title"/>
          </p:nvPr>
        </p:nvSpPr>
        <p:spPr>
          <a:xfrm>
            <a:off x="628650" y="511251"/>
            <a:ext cx="4315416" cy="914400"/>
          </a:xfrm>
          <a:prstGeom prst="rect">
            <a:avLst/>
          </a:prstGeom>
        </p:spPr>
        <p:txBody>
          <a:bodyPr/>
          <a:lstStyle>
            <a:lvl1pPr>
              <a:defRPr b="1">
                <a:solidFill>
                  <a:srgbClr val="006699"/>
                </a:solidFill>
                <a:latin typeface="+mn-lt"/>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a:xfrm>
            <a:off x="628650" y="1633308"/>
            <a:ext cx="4315416" cy="3003704"/>
          </a:xfrm>
          <a:prstGeom prst="rect">
            <a:avLst/>
          </a:prstGeom>
        </p:spPr>
        <p:txBody>
          <a:bodyPr/>
          <a:lstStyle>
            <a:lvl1pPr marL="171450" indent="-171450">
              <a:lnSpc>
                <a:spcPct val="100000"/>
              </a:lnSpc>
              <a:buClr>
                <a:srgbClr val="006699"/>
              </a:buClr>
              <a:buSzPct val="90000"/>
              <a:buFont typeface="Arial" panose="020B0604020202020204" pitchFamily="34" charset="0"/>
              <a:buChar char="•"/>
              <a:defRPr>
                <a:latin typeface="+mn-lt"/>
              </a:defRPr>
            </a:lvl1pPr>
            <a:lvl2pPr marL="514350" indent="-171450">
              <a:lnSpc>
                <a:spcPct val="100000"/>
              </a:lnSpc>
              <a:buClr>
                <a:srgbClr val="006699"/>
              </a:buClr>
              <a:buSzPct val="60000"/>
              <a:buFont typeface="Arial" panose="020B0604020202020204" pitchFamily="34" charset="0"/>
              <a:buChar char="•"/>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Tree>
    <p:extLst>
      <p:ext uri="{BB962C8B-B14F-4D97-AF65-F5344CB8AC3E}">
        <p14:creationId xmlns:p14="http://schemas.microsoft.com/office/powerpoint/2010/main" val="2457859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Otsikko ja sisältö">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14E1EC-C3B7-4B36-89BA-1BB409C8D9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82487" y="0"/>
            <a:ext cx="4161513" cy="5148263"/>
          </a:xfrm>
          <a:prstGeom prst="rect">
            <a:avLst/>
          </a:prstGeom>
        </p:spPr>
      </p:pic>
      <p:pic>
        <p:nvPicPr>
          <p:cNvPr id="12" name="Picture 11">
            <a:extLst>
              <a:ext uri="{FF2B5EF4-FFF2-40B4-BE49-F238E27FC236}">
                <a16:creationId xmlns:a16="http://schemas.microsoft.com/office/drawing/2014/main" id="{0A23EBDC-588C-445D-825C-C9DBB7E445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42234" cy="5148263"/>
          </a:xfrm>
          <a:prstGeom prst="rect">
            <a:avLst/>
          </a:prstGeom>
        </p:spPr>
      </p:pic>
      <p:pic>
        <p:nvPicPr>
          <p:cNvPr id="13" name="Picture 12">
            <a:extLst>
              <a:ext uri="{FF2B5EF4-FFF2-40B4-BE49-F238E27FC236}">
                <a16:creationId xmlns:a16="http://schemas.microsoft.com/office/drawing/2014/main" id="{F3FA77BC-584B-436B-85DA-B8A72D5405D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12435" y="3362325"/>
            <a:ext cx="3731566" cy="1788042"/>
          </a:xfrm>
          <a:prstGeom prst="rect">
            <a:avLst/>
          </a:prstGeom>
        </p:spPr>
      </p:pic>
      <p:sp>
        <p:nvSpPr>
          <p:cNvPr id="2" name="Title 1"/>
          <p:cNvSpPr>
            <a:spLocks noGrp="1"/>
          </p:cNvSpPr>
          <p:nvPr>
            <p:ph type="title"/>
          </p:nvPr>
        </p:nvSpPr>
        <p:spPr>
          <a:xfrm>
            <a:off x="628650" y="511251"/>
            <a:ext cx="4315416" cy="914400"/>
          </a:xfrm>
          <a:prstGeom prst="rect">
            <a:avLst/>
          </a:prstGeom>
        </p:spPr>
        <p:txBody>
          <a:bodyPr/>
          <a:lstStyle>
            <a:lvl1pPr>
              <a:defRPr b="1">
                <a:solidFill>
                  <a:srgbClr val="006699"/>
                </a:solidFill>
                <a:latin typeface="+mn-lt"/>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a:xfrm>
            <a:off x="628650" y="1633308"/>
            <a:ext cx="4315416" cy="3003704"/>
          </a:xfrm>
          <a:prstGeom prst="rect">
            <a:avLst/>
          </a:prstGeom>
        </p:spPr>
        <p:txBody>
          <a:bodyPr/>
          <a:lstStyle>
            <a:lvl1pPr marL="171450" indent="-171450">
              <a:lnSpc>
                <a:spcPct val="100000"/>
              </a:lnSpc>
              <a:buClr>
                <a:srgbClr val="006699"/>
              </a:buClr>
              <a:buSzPct val="90000"/>
              <a:buFont typeface="Arial" panose="020B0604020202020204" pitchFamily="34" charset="0"/>
              <a:buChar char="•"/>
              <a:defRPr>
                <a:latin typeface="+mn-lt"/>
              </a:defRPr>
            </a:lvl1pPr>
            <a:lvl2pPr marL="514350" indent="-171450">
              <a:lnSpc>
                <a:spcPct val="100000"/>
              </a:lnSpc>
              <a:buClr>
                <a:srgbClr val="006699"/>
              </a:buClr>
              <a:buSzPct val="60000"/>
              <a:buFont typeface="Arial" panose="020B0604020202020204" pitchFamily="34" charset="0"/>
              <a:buChar char="•"/>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pic>
        <p:nvPicPr>
          <p:cNvPr id="5" name="Picture 4">
            <a:extLst>
              <a:ext uri="{FF2B5EF4-FFF2-40B4-BE49-F238E27FC236}">
                <a16:creationId xmlns:a16="http://schemas.microsoft.com/office/drawing/2014/main" id="{64535CC0-16E7-41BE-8224-484850E4F07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415398" y="3766218"/>
            <a:ext cx="3816065" cy="1911262"/>
          </a:xfrm>
          <a:prstGeom prst="rect">
            <a:avLst/>
          </a:prstGeom>
        </p:spPr>
      </p:pic>
    </p:spTree>
    <p:extLst>
      <p:ext uri="{BB962C8B-B14F-4D97-AF65-F5344CB8AC3E}">
        <p14:creationId xmlns:p14="http://schemas.microsoft.com/office/powerpoint/2010/main" val="612735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Otsikko ja sisältö">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41EC99-8671-41A1-ACDA-620164FD81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81"/>
            <a:ext cx="9144000" cy="5143500"/>
          </a:xfrm>
          <a:prstGeom prst="rect">
            <a:avLst/>
          </a:prstGeom>
        </p:spPr>
      </p:pic>
      <p:sp>
        <p:nvSpPr>
          <p:cNvPr id="10" name="Tekstiruutu 11">
            <a:extLst>
              <a:ext uri="{FF2B5EF4-FFF2-40B4-BE49-F238E27FC236}">
                <a16:creationId xmlns:a16="http://schemas.microsoft.com/office/drawing/2014/main" id="{2FACEA8F-D4C3-47A0-89EC-427971D1DCCA}"/>
              </a:ext>
            </a:extLst>
          </p:cNvPr>
          <p:cNvSpPr txBox="1"/>
          <p:nvPr userDrawn="1"/>
        </p:nvSpPr>
        <p:spPr>
          <a:xfrm>
            <a:off x="327780" y="4414519"/>
            <a:ext cx="8041080" cy="584775"/>
          </a:xfrm>
          <a:prstGeom prst="rect">
            <a:avLst/>
          </a:prstGeom>
          <a:noFill/>
          <a:effectLst>
            <a:outerShdw blurRad="228600" dist="12700" dir="5400000" algn="ctr" rotWithShape="0">
              <a:schemeClr val="tx1"/>
            </a:outerShdw>
          </a:effectLst>
        </p:spPr>
        <p:txBody>
          <a:bodyPr wrap="square" rtlCol="0">
            <a:spAutoFit/>
          </a:bodyPr>
          <a:lstStyle/>
          <a:p>
            <a:r>
              <a:rPr lang="en-US" sz="1400" b="1" cap="all" spc="100" baseline="0" dirty="0" err="1">
                <a:solidFill>
                  <a:schemeClr val="bg1"/>
                </a:solidFill>
                <a:effectLst>
                  <a:outerShdw blurRad="38100" dist="38100" dir="2700000" algn="tl">
                    <a:srgbClr val="000000">
                      <a:alpha val="43137"/>
                    </a:srgbClr>
                  </a:outerShdw>
                </a:effectLst>
                <a:latin typeface="+mn-lt"/>
              </a:rPr>
              <a:t>Giitu</a:t>
            </a:r>
            <a:r>
              <a:rPr lang="en-US" sz="1400" b="1" cap="all" spc="100" baseline="0" dirty="0">
                <a:solidFill>
                  <a:schemeClr val="bg1"/>
                </a:solidFill>
                <a:effectLst>
                  <a:outerShdw blurRad="38100" dist="38100" dir="2700000" algn="tl">
                    <a:srgbClr val="000000">
                      <a:alpha val="43137"/>
                    </a:srgbClr>
                  </a:outerShdw>
                </a:effectLst>
                <a:latin typeface="+mn-lt"/>
              </a:rPr>
              <a:t>, </a:t>
            </a:r>
            <a:r>
              <a:rPr lang="en-US" sz="1400" b="1" cap="all" spc="100" baseline="0" dirty="0" err="1">
                <a:solidFill>
                  <a:schemeClr val="bg1"/>
                </a:solidFill>
                <a:effectLst>
                  <a:outerShdw blurRad="38100" dist="38100" dir="2700000" algn="tl">
                    <a:srgbClr val="000000">
                      <a:alpha val="43137"/>
                    </a:srgbClr>
                  </a:outerShdw>
                </a:effectLst>
                <a:latin typeface="+mn-lt"/>
              </a:rPr>
              <a:t>Nakurmiik</a:t>
            </a:r>
            <a:r>
              <a:rPr lang="en-US" sz="1400" b="1" cap="all" spc="100" baseline="0" dirty="0">
                <a:solidFill>
                  <a:schemeClr val="bg1"/>
                </a:solidFill>
                <a:effectLst>
                  <a:outerShdw blurRad="38100" dist="38100" dir="2700000" algn="tl">
                    <a:srgbClr val="000000">
                      <a:alpha val="43137"/>
                    </a:srgbClr>
                  </a:outerShdw>
                </a:effectLst>
                <a:latin typeface="+mn-lt"/>
              </a:rPr>
              <a:t>, </a:t>
            </a:r>
            <a:r>
              <a:rPr lang="en-US" sz="1400" b="1" cap="all" spc="100" baseline="0" dirty="0" err="1">
                <a:solidFill>
                  <a:schemeClr val="bg1"/>
                </a:solidFill>
                <a:effectLst>
                  <a:outerShdw blurRad="38100" dist="38100" dir="2700000" algn="tl">
                    <a:srgbClr val="000000">
                      <a:alpha val="43137"/>
                    </a:srgbClr>
                  </a:outerShdw>
                </a:effectLst>
                <a:latin typeface="+mn-lt"/>
              </a:rPr>
              <a:t>Kiitos</a:t>
            </a:r>
            <a:r>
              <a:rPr lang="en-US" sz="1400" b="1" cap="all" spc="100" baseline="0" dirty="0">
                <a:solidFill>
                  <a:schemeClr val="bg1"/>
                </a:solidFill>
                <a:effectLst>
                  <a:outerShdw blurRad="38100" dist="38100" dir="2700000" algn="tl">
                    <a:srgbClr val="000000">
                      <a:alpha val="43137"/>
                    </a:srgbClr>
                  </a:outerShdw>
                </a:effectLst>
                <a:latin typeface="+mn-lt"/>
              </a:rPr>
              <a:t>, Tack, Thank you, </a:t>
            </a:r>
            <a:r>
              <a:rPr lang="en-US" sz="1400" b="1" cap="all" spc="100" baseline="0" dirty="0" err="1">
                <a:solidFill>
                  <a:schemeClr val="bg1"/>
                </a:solidFill>
                <a:effectLst>
                  <a:outerShdw blurRad="38100" dist="38100" dir="2700000" algn="tl">
                    <a:srgbClr val="000000">
                      <a:alpha val="43137"/>
                    </a:srgbClr>
                  </a:outerShdw>
                </a:effectLst>
                <a:latin typeface="+mn-lt"/>
              </a:rPr>
              <a:t>Cпасибо</a:t>
            </a:r>
            <a:r>
              <a:rPr lang="en-US" sz="1400" b="1" cap="all" spc="100" baseline="0" dirty="0">
                <a:solidFill>
                  <a:schemeClr val="bg1"/>
                </a:solidFill>
                <a:effectLst>
                  <a:outerShdw blurRad="38100" dist="38100" dir="2700000" algn="tl">
                    <a:srgbClr val="000000">
                      <a:alpha val="43137"/>
                    </a:srgbClr>
                  </a:outerShdw>
                </a:effectLst>
                <a:latin typeface="+mn-lt"/>
              </a:rPr>
              <a:t>, </a:t>
            </a:r>
            <a:r>
              <a:rPr lang="en-US" sz="1400" b="1" cap="all" spc="100" baseline="0" dirty="0" err="1">
                <a:solidFill>
                  <a:schemeClr val="bg1"/>
                </a:solidFill>
                <a:effectLst>
                  <a:outerShdw blurRad="38100" dist="38100" dir="2700000" algn="tl">
                    <a:srgbClr val="000000">
                      <a:alpha val="43137"/>
                    </a:srgbClr>
                  </a:outerShdw>
                </a:effectLst>
                <a:latin typeface="+mn-lt"/>
              </a:rPr>
              <a:t>Takk</a:t>
            </a:r>
            <a:endParaRPr lang="en-US" sz="1400" b="1" cap="all" spc="100" baseline="0" dirty="0">
              <a:solidFill>
                <a:schemeClr val="bg1"/>
              </a:solidFill>
              <a:effectLst>
                <a:outerShdw blurRad="38100" dist="38100" dir="2700000" algn="tl">
                  <a:srgbClr val="000000">
                    <a:alpha val="43137"/>
                  </a:srgbClr>
                </a:outerShdw>
              </a:effectLst>
              <a:latin typeface="+mn-lt"/>
            </a:endParaRPr>
          </a:p>
          <a:p>
            <a:endParaRPr lang="fi-FI" dirty="0">
              <a:effectLst>
                <a:outerShdw blurRad="38100" dist="38100" dir="2700000" algn="tl">
                  <a:srgbClr val="000000">
                    <a:alpha val="43137"/>
                  </a:srgbClr>
                </a:outerShdw>
              </a:effectLst>
            </a:endParaRPr>
          </a:p>
        </p:txBody>
      </p:sp>
      <p:sp>
        <p:nvSpPr>
          <p:cNvPr id="11" name="Tekstiruutu 12">
            <a:extLst>
              <a:ext uri="{FF2B5EF4-FFF2-40B4-BE49-F238E27FC236}">
                <a16:creationId xmlns:a16="http://schemas.microsoft.com/office/drawing/2014/main" id="{F1111CC5-B997-49DC-9742-E0B4F66DB652}"/>
              </a:ext>
            </a:extLst>
          </p:cNvPr>
          <p:cNvSpPr txBox="1"/>
          <p:nvPr userDrawn="1"/>
        </p:nvSpPr>
        <p:spPr>
          <a:xfrm>
            <a:off x="327780" y="4684005"/>
            <a:ext cx="2562881" cy="553998"/>
          </a:xfrm>
          <a:prstGeom prst="rect">
            <a:avLst/>
          </a:prstGeom>
          <a:noFill/>
        </p:spPr>
        <p:txBody>
          <a:bodyPr wrap="none" rtlCol="0">
            <a:spAutoFit/>
          </a:bodyPr>
          <a:lstStyle/>
          <a:p>
            <a:r>
              <a:rPr lang="en-US" sz="1200" dirty="0">
                <a:solidFill>
                  <a:schemeClr val="bg1"/>
                </a:solidFill>
                <a:latin typeface="+mn-lt"/>
              </a:rPr>
              <a:t>(“</a:t>
            </a:r>
            <a:r>
              <a:rPr lang="en-US" sz="1200" dirty="0" err="1">
                <a:solidFill>
                  <a:schemeClr val="bg1"/>
                </a:solidFill>
                <a:latin typeface="+mn-lt"/>
              </a:rPr>
              <a:t>Kiitos</a:t>
            </a:r>
            <a:r>
              <a:rPr lang="en-US" sz="1200" dirty="0">
                <a:solidFill>
                  <a:schemeClr val="bg1"/>
                </a:solidFill>
                <a:latin typeface="+mn-lt"/>
              </a:rPr>
              <a:t>” </a:t>
            </a:r>
            <a:r>
              <a:rPr lang="en-US" sz="1200" dirty="0" err="1">
                <a:solidFill>
                  <a:schemeClr val="bg1"/>
                </a:solidFill>
                <a:latin typeface="+mn-lt"/>
              </a:rPr>
              <a:t>seitsemällä</a:t>
            </a:r>
            <a:r>
              <a:rPr lang="en-US" sz="1200" dirty="0">
                <a:solidFill>
                  <a:schemeClr val="bg1"/>
                </a:solidFill>
                <a:latin typeface="+mn-lt"/>
              </a:rPr>
              <a:t> </a:t>
            </a:r>
            <a:r>
              <a:rPr lang="en-US" sz="1200" dirty="0" err="1">
                <a:solidFill>
                  <a:schemeClr val="bg1"/>
                </a:solidFill>
                <a:latin typeface="+mn-lt"/>
              </a:rPr>
              <a:t>arktisella</a:t>
            </a:r>
            <a:r>
              <a:rPr lang="en-US" sz="1200" dirty="0">
                <a:solidFill>
                  <a:schemeClr val="bg1"/>
                </a:solidFill>
                <a:latin typeface="+mn-lt"/>
              </a:rPr>
              <a:t> </a:t>
            </a:r>
            <a:r>
              <a:rPr lang="en-US" sz="1200" dirty="0" err="1">
                <a:solidFill>
                  <a:schemeClr val="bg1"/>
                </a:solidFill>
                <a:latin typeface="+mn-lt"/>
              </a:rPr>
              <a:t>kielellä</a:t>
            </a:r>
            <a:r>
              <a:rPr lang="en-US" sz="1200" dirty="0">
                <a:solidFill>
                  <a:schemeClr val="bg1"/>
                </a:solidFill>
                <a:latin typeface="+mn-lt"/>
              </a:rPr>
              <a:t>)</a:t>
            </a:r>
          </a:p>
          <a:p>
            <a:endParaRPr lang="fi-FI" dirty="0"/>
          </a:p>
        </p:txBody>
      </p:sp>
      <p:pic>
        <p:nvPicPr>
          <p:cNvPr id="12" name="Picture 11">
            <a:extLst>
              <a:ext uri="{FF2B5EF4-FFF2-40B4-BE49-F238E27FC236}">
                <a16:creationId xmlns:a16="http://schemas.microsoft.com/office/drawing/2014/main" id="{C3F642AC-6B0D-4C7D-BFEE-83FFEE4E6B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47311" y="4210503"/>
            <a:ext cx="2074216" cy="543445"/>
          </a:xfrm>
          <a:prstGeom prst="rect">
            <a:avLst/>
          </a:prstGeom>
        </p:spPr>
      </p:pic>
      <p:sp>
        <p:nvSpPr>
          <p:cNvPr id="18" name="Suorakulmio 7">
            <a:extLst>
              <a:ext uri="{FF2B5EF4-FFF2-40B4-BE49-F238E27FC236}">
                <a16:creationId xmlns:a16="http://schemas.microsoft.com/office/drawing/2014/main" id="{72CEA6EA-F0A9-4EAE-AA91-220E60E7195B}"/>
              </a:ext>
            </a:extLst>
          </p:cNvPr>
          <p:cNvSpPr/>
          <p:nvPr userDrawn="1"/>
        </p:nvSpPr>
        <p:spPr>
          <a:xfrm>
            <a:off x="7008188" y="4657724"/>
            <a:ext cx="1716712" cy="276999"/>
          </a:xfrm>
          <a:prstGeom prst="rect">
            <a:avLst/>
          </a:prstGeom>
        </p:spPr>
        <p:txBody>
          <a:bodyPr wrap="square">
            <a:spAutoFit/>
          </a:bodyPr>
          <a:lstStyle/>
          <a:p>
            <a:r>
              <a:rPr lang="fi-FI" sz="1200" b="1" dirty="0">
                <a:solidFill>
                  <a:schemeClr val="bg1"/>
                </a:solidFill>
                <a:latin typeface="Gudea" panose="02000000000000000000" pitchFamily="2" charset="0"/>
              </a:rPr>
              <a:t>ulapland.fi</a:t>
            </a:r>
            <a:endParaRPr lang="en-US" sz="1200" b="1" dirty="0">
              <a:solidFill>
                <a:schemeClr val="bg1"/>
              </a:solidFill>
              <a:latin typeface="Gudea" panose="02000000000000000000" pitchFamily="2" charset="0"/>
            </a:endParaRPr>
          </a:p>
        </p:txBody>
      </p:sp>
      <p:pic>
        <p:nvPicPr>
          <p:cNvPr id="6" name="Picture 5">
            <a:extLst>
              <a:ext uri="{FF2B5EF4-FFF2-40B4-BE49-F238E27FC236}">
                <a16:creationId xmlns:a16="http://schemas.microsoft.com/office/drawing/2014/main" id="{A57C838D-F6D7-4C27-97B5-D739737B1BB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113" y="145138"/>
            <a:ext cx="4754134" cy="1616405"/>
          </a:xfrm>
          <a:prstGeom prst="rect">
            <a:avLst/>
          </a:prstGeom>
        </p:spPr>
      </p:pic>
    </p:spTree>
    <p:extLst>
      <p:ext uri="{BB962C8B-B14F-4D97-AF65-F5344CB8AC3E}">
        <p14:creationId xmlns:p14="http://schemas.microsoft.com/office/powerpoint/2010/main" val="4196294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8E9EE574-FB48-4F8C-A10B-FD3A7F1016D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183" t="14933" r="2385" b="20847"/>
          <a:stretch/>
        </p:blipFill>
        <p:spPr>
          <a:xfrm>
            <a:off x="0" y="0"/>
            <a:ext cx="9144000" cy="5148263"/>
          </a:xfrm>
          <a:prstGeom prst="rect">
            <a:avLst/>
          </a:prstGeom>
        </p:spPr>
      </p:pic>
      <p:pic>
        <p:nvPicPr>
          <p:cNvPr id="12" name="Picture 11">
            <a:extLst>
              <a:ext uri="{FF2B5EF4-FFF2-40B4-BE49-F238E27FC236}">
                <a16:creationId xmlns:a16="http://schemas.microsoft.com/office/drawing/2014/main" id="{ABDD35ED-9096-478C-8C63-343AA2C00B9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6648"/>
          <a:stretch/>
        </p:blipFill>
        <p:spPr>
          <a:xfrm>
            <a:off x="0" y="4982992"/>
            <a:ext cx="9144000" cy="172413"/>
          </a:xfrm>
          <a:prstGeom prst="rect">
            <a:avLst/>
          </a:prstGeom>
        </p:spPr>
      </p:pic>
      <p:sp>
        <p:nvSpPr>
          <p:cNvPr id="6" name="Title 1">
            <a:extLst>
              <a:ext uri="{FF2B5EF4-FFF2-40B4-BE49-F238E27FC236}">
                <a16:creationId xmlns:a16="http://schemas.microsoft.com/office/drawing/2014/main" id="{90ED5E7E-4081-404F-AF24-05E9D29464CE}"/>
              </a:ext>
            </a:extLst>
          </p:cNvPr>
          <p:cNvSpPr txBox="1">
            <a:spLocks/>
          </p:cNvSpPr>
          <p:nvPr userDrawn="1"/>
        </p:nvSpPr>
        <p:spPr>
          <a:xfrm>
            <a:off x="257175" y="4507392"/>
            <a:ext cx="7886700" cy="513638"/>
          </a:xfrm>
          <a:prstGeom prst="rect">
            <a:avLst/>
          </a:prstGeom>
        </p:spPr>
        <p:txBody>
          <a:bodyPr/>
          <a:lstStyle>
            <a:lvl1pPr algn="l" defTabSz="685800" rtl="0" eaLnBrk="1" latinLnBrk="0" hangingPunct="1">
              <a:lnSpc>
                <a:spcPct val="90000"/>
              </a:lnSpc>
              <a:spcBef>
                <a:spcPct val="0"/>
              </a:spcBef>
              <a:buNone/>
              <a:defRPr sz="2800" kern="1200">
                <a:solidFill>
                  <a:srgbClr val="3E3E3D"/>
                </a:solidFill>
                <a:latin typeface="+mn-lt"/>
                <a:ea typeface="+mj-ea"/>
                <a:cs typeface="+mj-cs"/>
              </a:defRPr>
            </a:lvl1pPr>
          </a:lstStyle>
          <a:p>
            <a:r>
              <a:rPr lang="fi-FI" sz="1400" b="1" spc="20" baseline="0" dirty="0">
                <a:solidFill>
                  <a:schemeClr val="tx1"/>
                </a:solidFill>
                <a:latin typeface="Roboto" panose="02000000000000000000" pitchFamily="2" charset="0"/>
                <a:ea typeface="Roboto" panose="02000000000000000000" pitchFamily="2" charset="0"/>
              </a:rPr>
              <a:t>Vastuullinen arktinen korkeakouluyhteisö LUC</a:t>
            </a:r>
            <a:endParaRPr lang="fi-FI" sz="1400" spc="20" baseline="0" dirty="0">
              <a:solidFill>
                <a:schemeClr val="tx1"/>
              </a:solidFill>
              <a:latin typeface="Roboto" panose="02000000000000000000" pitchFamily="2" charset="0"/>
              <a:ea typeface="Roboto" panose="02000000000000000000" pitchFamily="2" charset="0"/>
            </a:endParaRPr>
          </a:p>
        </p:txBody>
      </p:sp>
      <p:pic>
        <p:nvPicPr>
          <p:cNvPr id="8" name="Picture 7">
            <a:extLst>
              <a:ext uri="{FF2B5EF4-FFF2-40B4-BE49-F238E27FC236}">
                <a16:creationId xmlns:a16="http://schemas.microsoft.com/office/drawing/2014/main" id="{DA1DB236-6E5E-4B46-95D6-D680132E74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0" y="4373003"/>
            <a:ext cx="1895475" cy="496615"/>
          </a:xfrm>
          <a:prstGeom prst="rect">
            <a:avLst/>
          </a:prstGeom>
        </p:spPr>
      </p:pic>
      <p:pic>
        <p:nvPicPr>
          <p:cNvPr id="10" name="Picture 9">
            <a:extLst>
              <a:ext uri="{FF2B5EF4-FFF2-40B4-BE49-F238E27FC236}">
                <a16:creationId xmlns:a16="http://schemas.microsoft.com/office/drawing/2014/main" id="{C1F4D7CD-7186-4F1D-9631-5C5E51EA55F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29400" y="4279007"/>
            <a:ext cx="1704975" cy="647298"/>
          </a:xfrm>
          <a:prstGeom prst="rect">
            <a:avLst/>
          </a:prstGeom>
        </p:spPr>
      </p:pic>
      <p:sp>
        <p:nvSpPr>
          <p:cNvPr id="17" name="Title 1">
            <a:extLst>
              <a:ext uri="{FF2B5EF4-FFF2-40B4-BE49-F238E27FC236}">
                <a16:creationId xmlns:a16="http://schemas.microsoft.com/office/drawing/2014/main" id="{307DC3AD-DC78-4A2A-BB08-61F375D9578A}"/>
              </a:ext>
            </a:extLst>
          </p:cNvPr>
          <p:cNvSpPr txBox="1">
            <a:spLocks/>
          </p:cNvSpPr>
          <p:nvPr userDrawn="1"/>
        </p:nvSpPr>
        <p:spPr>
          <a:xfrm>
            <a:off x="-26904" y="1358355"/>
            <a:ext cx="2484285" cy="295681"/>
          </a:xfrm>
          <a:prstGeom prst="rect">
            <a:avLst/>
          </a:prstGeom>
        </p:spPr>
        <p:txBody>
          <a:bodyPr/>
          <a:lstStyle>
            <a:lvl1pPr algn="l" defTabSz="685800" rtl="0" eaLnBrk="1" latinLnBrk="0" hangingPunct="1">
              <a:lnSpc>
                <a:spcPct val="90000"/>
              </a:lnSpc>
              <a:spcBef>
                <a:spcPct val="0"/>
              </a:spcBef>
              <a:buNone/>
              <a:defRPr sz="2800" b="1" kern="1200">
                <a:solidFill>
                  <a:srgbClr val="006699"/>
                </a:solidFill>
                <a:latin typeface="+mn-lt"/>
                <a:ea typeface="+mj-ea"/>
                <a:cs typeface="+mj-cs"/>
              </a:defRPr>
            </a:lvl1pPr>
          </a:lstStyle>
          <a:p>
            <a:pPr algn="ctr">
              <a:lnSpc>
                <a:spcPts val="2000"/>
              </a:lnSpc>
            </a:pPr>
            <a:r>
              <a:rPr lang="fi-FI" sz="2400" b="1" dirty="0">
                <a:solidFill>
                  <a:srgbClr val="006699"/>
                </a:solidFill>
                <a:latin typeface="+mn-lt"/>
              </a:rPr>
              <a:t>10 000</a:t>
            </a:r>
            <a:r>
              <a:rPr lang="fi-FI" b="1" dirty="0">
                <a:solidFill>
                  <a:schemeClr val="bg1"/>
                </a:solidFill>
                <a:latin typeface="+mn-lt"/>
              </a:rPr>
              <a:t> </a:t>
            </a:r>
          </a:p>
          <a:p>
            <a:pPr algn="ctr">
              <a:lnSpc>
                <a:spcPts val="2000"/>
              </a:lnSpc>
            </a:pPr>
            <a:r>
              <a:rPr lang="fi-FI" sz="1200" b="1" spc="50" baseline="0" dirty="0">
                <a:solidFill>
                  <a:srgbClr val="3E3E3D"/>
                </a:solidFill>
                <a:latin typeface="+mn-lt"/>
              </a:rPr>
              <a:t>OPISKELIJAT</a:t>
            </a:r>
          </a:p>
          <a:p>
            <a:pPr algn="ctr">
              <a:lnSpc>
                <a:spcPts val="2000"/>
              </a:lnSpc>
            </a:pPr>
            <a:endParaRPr lang="fi-FI" sz="1600" dirty="0">
              <a:solidFill>
                <a:schemeClr val="bg1"/>
              </a:solidFill>
              <a:latin typeface="Gudea" panose="02000000000000000000" pitchFamily="2" charset="0"/>
            </a:endParaRPr>
          </a:p>
          <a:p>
            <a:pPr algn="ctr">
              <a:lnSpc>
                <a:spcPct val="100000"/>
              </a:lnSpc>
            </a:pPr>
            <a:endParaRPr lang="en-US" sz="1600" dirty="0">
              <a:solidFill>
                <a:schemeClr val="bg1"/>
              </a:solidFill>
              <a:latin typeface="Gudea" panose="02000000000000000000" pitchFamily="2" charset="0"/>
            </a:endParaRPr>
          </a:p>
        </p:txBody>
      </p:sp>
      <p:sp>
        <p:nvSpPr>
          <p:cNvPr id="19" name="Title 1">
            <a:extLst>
              <a:ext uri="{FF2B5EF4-FFF2-40B4-BE49-F238E27FC236}">
                <a16:creationId xmlns:a16="http://schemas.microsoft.com/office/drawing/2014/main" id="{DD7109F9-72B9-4E7A-BBCE-024F7830A4A6}"/>
              </a:ext>
            </a:extLst>
          </p:cNvPr>
          <p:cNvSpPr txBox="1">
            <a:spLocks/>
          </p:cNvSpPr>
          <p:nvPr userDrawn="1"/>
        </p:nvSpPr>
        <p:spPr>
          <a:xfrm>
            <a:off x="628649" y="511251"/>
            <a:ext cx="7886699" cy="914400"/>
          </a:xfrm>
          <a:prstGeom prst="rect">
            <a:avLst/>
          </a:prstGeom>
        </p:spPr>
        <p:txBody>
          <a:bodyPr/>
          <a:lstStyle>
            <a:lvl1pPr algn="l" defTabSz="685800" rtl="0" eaLnBrk="1" latinLnBrk="0" hangingPunct="1">
              <a:lnSpc>
                <a:spcPct val="90000"/>
              </a:lnSpc>
              <a:spcBef>
                <a:spcPct val="0"/>
              </a:spcBef>
              <a:buNone/>
              <a:defRPr sz="2800" b="1" kern="1200">
                <a:solidFill>
                  <a:srgbClr val="006699"/>
                </a:solidFill>
                <a:latin typeface="Gudea" panose="02000000000000000000" pitchFamily="2" charset="0"/>
                <a:ea typeface="+mj-ea"/>
                <a:cs typeface="+mj-cs"/>
              </a:defRPr>
            </a:lvl1pPr>
          </a:lstStyle>
          <a:p>
            <a:r>
              <a:rPr lang="en-US" dirty="0">
                <a:latin typeface="+mn-lt"/>
              </a:rPr>
              <a:t>Lapin </a:t>
            </a:r>
            <a:r>
              <a:rPr lang="en-US" dirty="0" err="1">
                <a:latin typeface="+mn-lt"/>
              </a:rPr>
              <a:t>korkeakoulukonsernin</a:t>
            </a:r>
            <a:r>
              <a:rPr lang="en-US" dirty="0">
                <a:latin typeface="+mn-lt"/>
              </a:rPr>
              <a:t> </a:t>
            </a:r>
            <a:r>
              <a:rPr lang="en-US" dirty="0" err="1">
                <a:latin typeface="+mn-lt"/>
              </a:rPr>
              <a:t>avainluvut</a:t>
            </a:r>
            <a:r>
              <a:rPr lang="en-US" dirty="0">
                <a:latin typeface="+mn-lt"/>
              </a:rPr>
              <a:t> 2023</a:t>
            </a:r>
          </a:p>
        </p:txBody>
      </p:sp>
      <p:sp>
        <p:nvSpPr>
          <p:cNvPr id="20" name="Title 1">
            <a:extLst>
              <a:ext uri="{FF2B5EF4-FFF2-40B4-BE49-F238E27FC236}">
                <a16:creationId xmlns:a16="http://schemas.microsoft.com/office/drawing/2014/main" id="{55B8365E-2902-47B6-BCA7-29AA8A09935C}"/>
              </a:ext>
            </a:extLst>
          </p:cNvPr>
          <p:cNvSpPr txBox="1">
            <a:spLocks/>
          </p:cNvSpPr>
          <p:nvPr userDrawn="1"/>
        </p:nvSpPr>
        <p:spPr>
          <a:xfrm>
            <a:off x="585788" y="2416311"/>
            <a:ext cx="2484285" cy="650081"/>
          </a:xfrm>
          <a:prstGeom prst="rect">
            <a:avLst/>
          </a:prstGeom>
        </p:spPr>
        <p:txBody>
          <a:bodyPr/>
          <a:lstStyle>
            <a:lvl1pPr algn="l" defTabSz="685800" rtl="0" eaLnBrk="1" latinLnBrk="0" hangingPunct="1">
              <a:lnSpc>
                <a:spcPct val="90000"/>
              </a:lnSpc>
              <a:spcBef>
                <a:spcPct val="0"/>
              </a:spcBef>
              <a:buNone/>
              <a:defRPr sz="2800" b="1" kern="1200">
                <a:solidFill>
                  <a:srgbClr val="006699"/>
                </a:solidFill>
                <a:latin typeface="+mn-lt"/>
                <a:ea typeface="+mj-ea"/>
                <a:cs typeface="+mj-cs"/>
              </a:defRPr>
            </a:lvl1pPr>
          </a:lstStyle>
          <a:p>
            <a:pPr algn="ctr">
              <a:lnSpc>
                <a:spcPts val="2000"/>
              </a:lnSpc>
            </a:pPr>
            <a:r>
              <a:rPr lang="fi-FI" sz="2400" dirty="0">
                <a:solidFill>
                  <a:srgbClr val="006699"/>
                </a:solidFill>
                <a:latin typeface="+mn-lt"/>
              </a:rPr>
              <a:t>100,000 km</a:t>
            </a:r>
            <a:r>
              <a:rPr lang="fi-FI" sz="2400" baseline="30000" dirty="0">
                <a:solidFill>
                  <a:srgbClr val="006699"/>
                </a:solidFill>
                <a:latin typeface="+mn-lt"/>
              </a:rPr>
              <a:t>2</a:t>
            </a:r>
            <a:r>
              <a:rPr lang="fi-FI" sz="2400" dirty="0">
                <a:solidFill>
                  <a:schemeClr val="bg1"/>
                </a:solidFill>
                <a:latin typeface="+mn-lt"/>
              </a:rPr>
              <a:t> </a:t>
            </a:r>
          </a:p>
          <a:p>
            <a:pPr algn="ctr">
              <a:lnSpc>
                <a:spcPts val="2400"/>
              </a:lnSpc>
            </a:pPr>
            <a:r>
              <a:rPr lang="fi-FI" sz="1200" spc="50" baseline="0" dirty="0">
                <a:solidFill>
                  <a:srgbClr val="3E3E3D"/>
                </a:solidFill>
                <a:latin typeface="+mn-lt"/>
              </a:rPr>
              <a:t>TOIMINTA-ALUE</a:t>
            </a:r>
          </a:p>
          <a:p>
            <a:pPr algn="ctr">
              <a:lnSpc>
                <a:spcPts val="2000"/>
              </a:lnSpc>
            </a:pPr>
            <a:endParaRPr lang="fi-FI" sz="1600" dirty="0">
              <a:solidFill>
                <a:schemeClr val="bg1"/>
              </a:solidFill>
              <a:latin typeface="Gudea" panose="02000000000000000000" pitchFamily="2" charset="0"/>
            </a:endParaRPr>
          </a:p>
          <a:p>
            <a:pPr algn="ctr">
              <a:lnSpc>
                <a:spcPct val="100000"/>
              </a:lnSpc>
            </a:pPr>
            <a:endParaRPr lang="en-US" sz="1600" dirty="0">
              <a:solidFill>
                <a:schemeClr val="bg1"/>
              </a:solidFill>
              <a:latin typeface="Gudea" panose="02000000000000000000" pitchFamily="2" charset="0"/>
            </a:endParaRPr>
          </a:p>
        </p:txBody>
      </p:sp>
      <p:sp>
        <p:nvSpPr>
          <p:cNvPr id="16" name="Title 1">
            <a:extLst>
              <a:ext uri="{FF2B5EF4-FFF2-40B4-BE49-F238E27FC236}">
                <a16:creationId xmlns:a16="http://schemas.microsoft.com/office/drawing/2014/main" id="{4633BE11-1344-4F7B-BCB2-2366BCD40B37}"/>
              </a:ext>
            </a:extLst>
          </p:cNvPr>
          <p:cNvSpPr txBox="1">
            <a:spLocks/>
          </p:cNvSpPr>
          <p:nvPr userDrawn="1"/>
        </p:nvSpPr>
        <p:spPr>
          <a:xfrm>
            <a:off x="5672793" y="1739320"/>
            <a:ext cx="1395549" cy="650081"/>
          </a:xfrm>
          <a:prstGeom prst="rect">
            <a:avLst/>
          </a:prstGeom>
        </p:spPr>
        <p:txBody>
          <a:bodyPr/>
          <a:lstStyle>
            <a:lvl1pPr algn="l" defTabSz="685800" rtl="0" eaLnBrk="1" latinLnBrk="0" hangingPunct="1">
              <a:lnSpc>
                <a:spcPct val="90000"/>
              </a:lnSpc>
              <a:spcBef>
                <a:spcPct val="0"/>
              </a:spcBef>
              <a:buNone/>
              <a:defRPr sz="2800" b="1" kern="1200">
                <a:solidFill>
                  <a:srgbClr val="006699"/>
                </a:solidFill>
                <a:latin typeface="+mn-lt"/>
                <a:ea typeface="+mj-ea"/>
                <a:cs typeface="+mj-cs"/>
              </a:defRPr>
            </a:lvl1pPr>
          </a:lstStyle>
          <a:p>
            <a:pPr algn="ctr">
              <a:lnSpc>
                <a:spcPts val="1500"/>
              </a:lnSpc>
            </a:pPr>
            <a:r>
              <a:rPr lang="fi-FI" sz="1200" spc="50" baseline="0" dirty="0">
                <a:solidFill>
                  <a:srgbClr val="3E3E3D"/>
                </a:solidFill>
                <a:latin typeface="+mn-lt"/>
              </a:rPr>
              <a:t>ALEMMAT KORKEAKOULU-TUTKINTO-OHJELMAT</a:t>
            </a:r>
            <a:endParaRPr lang="fi-FI" sz="1600" dirty="0">
              <a:solidFill>
                <a:schemeClr val="bg1"/>
              </a:solidFill>
              <a:latin typeface="Gudea" panose="02000000000000000000" pitchFamily="2" charset="0"/>
            </a:endParaRPr>
          </a:p>
          <a:p>
            <a:pPr algn="ctr">
              <a:lnSpc>
                <a:spcPct val="100000"/>
              </a:lnSpc>
            </a:pPr>
            <a:endParaRPr lang="en-US" sz="1600" dirty="0">
              <a:solidFill>
                <a:schemeClr val="bg1"/>
              </a:solidFill>
              <a:latin typeface="Gudea" panose="02000000000000000000" pitchFamily="2" charset="0"/>
            </a:endParaRPr>
          </a:p>
        </p:txBody>
      </p:sp>
      <p:sp>
        <p:nvSpPr>
          <p:cNvPr id="3" name="Rectangle 2">
            <a:extLst>
              <a:ext uri="{FF2B5EF4-FFF2-40B4-BE49-F238E27FC236}">
                <a16:creationId xmlns:a16="http://schemas.microsoft.com/office/drawing/2014/main" id="{6C1C549B-190F-4BCD-BA57-B4989965BF28}"/>
              </a:ext>
            </a:extLst>
          </p:cNvPr>
          <p:cNvSpPr/>
          <p:nvPr userDrawn="1"/>
        </p:nvSpPr>
        <p:spPr>
          <a:xfrm>
            <a:off x="6119400" y="1358355"/>
            <a:ext cx="495649" cy="461665"/>
          </a:xfrm>
          <a:prstGeom prst="rect">
            <a:avLst/>
          </a:prstGeom>
        </p:spPr>
        <p:txBody>
          <a:bodyPr wrap="none">
            <a:spAutoFit/>
          </a:bodyPr>
          <a:lstStyle/>
          <a:p>
            <a:r>
              <a:rPr lang="fi-FI" sz="2400" b="1" dirty="0">
                <a:solidFill>
                  <a:srgbClr val="006699"/>
                </a:solidFill>
                <a:latin typeface="+mn-lt"/>
              </a:rPr>
              <a:t>38</a:t>
            </a:r>
            <a:endParaRPr lang="fi-FI" sz="2400" b="1" dirty="0">
              <a:latin typeface="+mn-lt"/>
            </a:endParaRPr>
          </a:p>
        </p:txBody>
      </p:sp>
      <p:sp>
        <p:nvSpPr>
          <p:cNvPr id="29" name="Title 1">
            <a:extLst>
              <a:ext uri="{FF2B5EF4-FFF2-40B4-BE49-F238E27FC236}">
                <a16:creationId xmlns:a16="http://schemas.microsoft.com/office/drawing/2014/main" id="{94C7E587-738E-45CF-8BA1-FCC336CBD236}"/>
              </a:ext>
            </a:extLst>
          </p:cNvPr>
          <p:cNvSpPr txBox="1">
            <a:spLocks/>
          </p:cNvSpPr>
          <p:nvPr userDrawn="1"/>
        </p:nvSpPr>
        <p:spPr>
          <a:xfrm>
            <a:off x="7133504" y="1739320"/>
            <a:ext cx="1296712" cy="650081"/>
          </a:xfrm>
          <a:prstGeom prst="rect">
            <a:avLst/>
          </a:prstGeom>
        </p:spPr>
        <p:txBody>
          <a:bodyPr/>
          <a:lstStyle>
            <a:lvl1pPr algn="l" defTabSz="685800" rtl="0" eaLnBrk="1" latinLnBrk="0" hangingPunct="1">
              <a:lnSpc>
                <a:spcPct val="90000"/>
              </a:lnSpc>
              <a:spcBef>
                <a:spcPct val="0"/>
              </a:spcBef>
              <a:buNone/>
              <a:defRPr sz="2800" b="1" kern="1200">
                <a:solidFill>
                  <a:srgbClr val="006699"/>
                </a:solidFill>
                <a:latin typeface="+mn-lt"/>
                <a:ea typeface="+mj-ea"/>
                <a:cs typeface="+mj-cs"/>
              </a:defRPr>
            </a:lvl1pPr>
          </a:lstStyle>
          <a:p>
            <a:pPr algn="ctr">
              <a:lnSpc>
                <a:spcPts val="1500"/>
              </a:lnSpc>
            </a:pPr>
            <a:r>
              <a:rPr lang="fi-FI" sz="1200" spc="50" baseline="0" dirty="0">
                <a:solidFill>
                  <a:srgbClr val="3E3E3D"/>
                </a:solidFill>
                <a:latin typeface="+mn-lt"/>
              </a:rPr>
              <a:t>YLEMMÄT KORKEAKOULU-TUTKINTO-OHJELMAT</a:t>
            </a:r>
            <a:endParaRPr lang="fi-FI" sz="1600" dirty="0">
              <a:solidFill>
                <a:schemeClr val="bg1"/>
              </a:solidFill>
              <a:latin typeface="Gudea" panose="02000000000000000000" pitchFamily="2" charset="0"/>
            </a:endParaRPr>
          </a:p>
          <a:p>
            <a:pPr algn="ctr">
              <a:lnSpc>
                <a:spcPct val="100000"/>
              </a:lnSpc>
            </a:pPr>
            <a:endParaRPr lang="en-US" sz="1600" dirty="0">
              <a:solidFill>
                <a:schemeClr val="bg1"/>
              </a:solidFill>
              <a:latin typeface="Gudea" panose="02000000000000000000" pitchFamily="2" charset="0"/>
            </a:endParaRPr>
          </a:p>
        </p:txBody>
      </p:sp>
      <p:sp>
        <p:nvSpPr>
          <p:cNvPr id="30" name="Rectangle 29">
            <a:extLst>
              <a:ext uri="{FF2B5EF4-FFF2-40B4-BE49-F238E27FC236}">
                <a16:creationId xmlns:a16="http://schemas.microsoft.com/office/drawing/2014/main" id="{A9B5762A-8A96-4A0D-BCEF-A0742132F358}"/>
              </a:ext>
            </a:extLst>
          </p:cNvPr>
          <p:cNvSpPr/>
          <p:nvPr userDrawn="1"/>
        </p:nvSpPr>
        <p:spPr>
          <a:xfrm>
            <a:off x="7534036" y="1358355"/>
            <a:ext cx="495649" cy="461665"/>
          </a:xfrm>
          <a:prstGeom prst="rect">
            <a:avLst/>
          </a:prstGeom>
        </p:spPr>
        <p:txBody>
          <a:bodyPr wrap="none">
            <a:spAutoFit/>
          </a:bodyPr>
          <a:lstStyle/>
          <a:p>
            <a:r>
              <a:rPr lang="fi-FI" sz="2400" b="1" dirty="0">
                <a:solidFill>
                  <a:srgbClr val="006699"/>
                </a:solidFill>
                <a:latin typeface="+mn-lt"/>
              </a:rPr>
              <a:t>35</a:t>
            </a:r>
            <a:endParaRPr lang="fi-FI" sz="2400" b="1" dirty="0">
              <a:latin typeface="+mn-lt"/>
            </a:endParaRPr>
          </a:p>
        </p:txBody>
      </p:sp>
      <p:grpSp>
        <p:nvGrpSpPr>
          <p:cNvPr id="31" name="Group 30">
            <a:extLst>
              <a:ext uri="{FF2B5EF4-FFF2-40B4-BE49-F238E27FC236}">
                <a16:creationId xmlns:a16="http://schemas.microsoft.com/office/drawing/2014/main" id="{5F6C074F-E8FB-42F7-96F2-EA07971ECB7E}"/>
              </a:ext>
            </a:extLst>
          </p:cNvPr>
          <p:cNvGrpSpPr/>
          <p:nvPr userDrawn="1"/>
        </p:nvGrpSpPr>
        <p:grpSpPr>
          <a:xfrm>
            <a:off x="5086539" y="2779300"/>
            <a:ext cx="1395549" cy="1067819"/>
            <a:chOff x="4166291" y="1790283"/>
            <a:chExt cx="1395549" cy="1067819"/>
          </a:xfrm>
        </p:grpSpPr>
        <p:sp>
          <p:nvSpPr>
            <p:cNvPr id="32" name="Title 1">
              <a:extLst>
                <a:ext uri="{FF2B5EF4-FFF2-40B4-BE49-F238E27FC236}">
                  <a16:creationId xmlns:a16="http://schemas.microsoft.com/office/drawing/2014/main" id="{356D57EB-9072-438F-A94D-18B975BCFC11}"/>
                </a:ext>
              </a:extLst>
            </p:cNvPr>
            <p:cNvSpPr txBox="1">
              <a:spLocks/>
            </p:cNvSpPr>
            <p:nvPr userDrawn="1"/>
          </p:nvSpPr>
          <p:spPr>
            <a:xfrm>
              <a:off x="4166291" y="2208021"/>
              <a:ext cx="1395549" cy="650081"/>
            </a:xfrm>
            <a:prstGeom prst="rect">
              <a:avLst/>
            </a:prstGeom>
          </p:spPr>
          <p:txBody>
            <a:bodyPr/>
            <a:lstStyle>
              <a:lvl1pPr algn="l" defTabSz="685800" rtl="0" eaLnBrk="1" latinLnBrk="0" hangingPunct="1">
                <a:lnSpc>
                  <a:spcPct val="90000"/>
                </a:lnSpc>
                <a:spcBef>
                  <a:spcPct val="0"/>
                </a:spcBef>
                <a:buNone/>
                <a:defRPr sz="2800" b="1" kern="1200">
                  <a:solidFill>
                    <a:srgbClr val="006699"/>
                  </a:solidFill>
                  <a:latin typeface="+mn-lt"/>
                  <a:ea typeface="+mj-ea"/>
                  <a:cs typeface="+mj-cs"/>
                </a:defRPr>
              </a:lvl1pPr>
            </a:lstStyle>
            <a:p>
              <a:pPr algn="ctr">
                <a:lnSpc>
                  <a:spcPts val="1500"/>
                </a:lnSpc>
              </a:pPr>
              <a:r>
                <a:rPr lang="fi-FI" sz="1200" spc="50" baseline="0" dirty="0">
                  <a:solidFill>
                    <a:srgbClr val="3E3E3D"/>
                  </a:solidFill>
                  <a:latin typeface="+mn-lt"/>
                </a:rPr>
                <a:t>ALEMMAT KORKEAKOULU-</a:t>
              </a:r>
              <a:br>
                <a:rPr lang="fi-FI" sz="1200" spc="50" baseline="0" dirty="0">
                  <a:solidFill>
                    <a:srgbClr val="3E3E3D"/>
                  </a:solidFill>
                  <a:latin typeface="+mn-lt"/>
                </a:rPr>
              </a:br>
              <a:r>
                <a:rPr lang="fi-FI" sz="1200" spc="50" baseline="0" dirty="0">
                  <a:solidFill>
                    <a:srgbClr val="3E3E3D"/>
                  </a:solidFill>
                  <a:latin typeface="+mn-lt"/>
                </a:rPr>
                <a:t>TUTKINNOT</a:t>
              </a:r>
            </a:p>
            <a:p>
              <a:pPr algn="ctr">
                <a:lnSpc>
                  <a:spcPts val="2000"/>
                </a:lnSpc>
              </a:pPr>
              <a:endParaRPr lang="fi-FI" sz="1600" dirty="0">
                <a:solidFill>
                  <a:schemeClr val="bg1"/>
                </a:solidFill>
                <a:latin typeface="Gudea" panose="02000000000000000000" pitchFamily="2" charset="0"/>
              </a:endParaRPr>
            </a:p>
            <a:p>
              <a:pPr algn="ctr">
                <a:lnSpc>
                  <a:spcPct val="100000"/>
                </a:lnSpc>
              </a:pPr>
              <a:endParaRPr lang="en-US" sz="1600" dirty="0">
                <a:solidFill>
                  <a:schemeClr val="bg1"/>
                </a:solidFill>
                <a:latin typeface="Gudea" panose="02000000000000000000" pitchFamily="2" charset="0"/>
              </a:endParaRPr>
            </a:p>
          </p:txBody>
        </p:sp>
        <p:sp>
          <p:nvSpPr>
            <p:cNvPr id="33" name="Rectangle 32">
              <a:extLst>
                <a:ext uri="{FF2B5EF4-FFF2-40B4-BE49-F238E27FC236}">
                  <a16:creationId xmlns:a16="http://schemas.microsoft.com/office/drawing/2014/main" id="{8DBBE7BB-7D6D-45A9-AFE8-C4A901D593E2}"/>
                </a:ext>
              </a:extLst>
            </p:cNvPr>
            <p:cNvSpPr/>
            <p:nvPr userDrawn="1"/>
          </p:nvSpPr>
          <p:spPr>
            <a:xfrm>
              <a:off x="4399941" y="1790283"/>
              <a:ext cx="903549" cy="461665"/>
            </a:xfrm>
            <a:prstGeom prst="rect">
              <a:avLst/>
            </a:prstGeom>
          </p:spPr>
          <p:txBody>
            <a:bodyPr wrap="square">
              <a:spAutoFit/>
            </a:bodyPr>
            <a:lstStyle/>
            <a:p>
              <a:pPr algn="ctr"/>
              <a:r>
                <a:rPr lang="fi-FI" sz="2400" b="1" dirty="0">
                  <a:solidFill>
                    <a:srgbClr val="006699"/>
                  </a:solidFill>
                  <a:latin typeface="+mn-lt"/>
                </a:rPr>
                <a:t>1 457</a:t>
              </a:r>
              <a:endParaRPr lang="fi-FI" sz="2400" b="1" dirty="0">
                <a:latin typeface="+mn-lt"/>
              </a:endParaRPr>
            </a:p>
          </p:txBody>
        </p:sp>
      </p:grpSp>
      <p:grpSp>
        <p:nvGrpSpPr>
          <p:cNvPr id="37" name="Group 36">
            <a:extLst>
              <a:ext uri="{FF2B5EF4-FFF2-40B4-BE49-F238E27FC236}">
                <a16:creationId xmlns:a16="http://schemas.microsoft.com/office/drawing/2014/main" id="{35DFA813-679F-44C4-9188-9230C9781520}"/>
              </a:ext>
            </a:extLst>
          </p:cNvPr>
          <p:cNvGrpSpPr/>
          <p:nvPr userDrawn="1"/>
        </p:nvGrpSpPr>
        <p:grpSpPr>
          <a:xfrm>
            <a:off x="6389918" y="2783591"/>
            <a:ext cx="1395549" cy="1063528"/>
            <a:chOff x="4166291" y="1794574"/>
            <a:chExt cx="1395549" cy="1063528"/>
          </a:xfrm>
        </p:grpSpPr>
        <p:sp>
          <p:nvSpPr>
            <p:cNvPr id="38" name="Title 1">
              <a:extLst>
                <a:ext uri="{FF2B5EF4-FFF2-40B4-BE49-F238E27FC236}">
                  <a16:creationId xmlns:a16="http://schemas.microsoft.com/office/drawing/2014/main" id="{E25DAF26-06D1-420E-966A-56BE0CD5B935}"/>
                </a:ext>
              </a:extLst>
            </p:cNvPr>
            <p:cNvSpPr txBox="1">
              <a:spLocks/>
            </p:cNvSpPr>
            <p:nvPr userDrawn="1"/>
          </p:nvSpPr>
          <p:spPr>
            <a:xfrm>
              <a:off x="4166291" y="2208021"/>
              <a:ext cx="1395549" cy="650081"/>
            </a:xfrm>
            <a:prstGeom prst="rect">
              <a:avLst/>
            </a:prstGeom>
          </p:spPr>
          <p:txBody>
            <a:bodyPr/>
            <a:lstStyle>
              <a:lvl1pPr algn="l" defTabSz="685800" rtl="0" eaLnBrk="1" latinLnBrk="0" hangingPunct="1">
                <a:lnSpc>
                  <a:spcPct val="90000"/>
                </a:lnSpc>
                <a:spcBef>
                  <a:spcPct val="0"/>
                </a:spcBef>
                <a:buNone/>
                <a:defRPr sz="2800" b="1" kern="1200">
                  <a:solidFill>
                    <a:srgbClr val="006699"/>
                  </a:solidFill>
                  <a:latin typeface="+mn-lt"/>
                  <a:ea typeface="+mj-ea"/>
                  <a:cs typeface="+mj-cs"/>
                </a:defRPr>
              </a:lvl1pPr>
            </a:lstStyle>
            <a:p>
              <a:pPr algn="ctr">
                <a:lnSpc>
                  <a:spcPts val="1500"/>
                </a:lnSpc>
              </a:pPr>
              <a:r>
                <a:rPr lang="fi-FI" sz="1200" spc="50" baseline="0" dirty="0">
                  <a:solidFill>
                    <a:srgbClr val="3E3E3D"/>
                  </a:solidFill>
                  <a:latin typeface="+mn-lt"/>
                </a:rPr>
                <a:t>YLEMMÄT KORKEAKOULU-</a:t>
              </a:r>
              <a:br>
                <a:rPr lang="fi-FI" sz="1200" spc="50" baseline="0" dirty="0">
                  <a:solidFill>
                    <a:srgbClr val="3E3E3D"/>
                  </a:solidFill>
                  <a:latin typeface="+mn-lt"/>
                </a:rPr>
              </a:br>
              <a:r>
                <a:rPr lang="fi-FI" sz="1200" spc="50" baseline="0" dirty="0">
                  <a:solidFill>
                    <a:srgbClr val="3E3E3D"/>
                  </a:solidFill>
                  <a:latin typeface="+mn-lt"/>
                </a:rPr>
                <a:t>TUTKINNOT</a:t>
              </a:r>
            </a:p>
            <a:p>
              <a:pPr algn="ctr">
                <a:lnSpc>
                  <a:spcPts val="2000"/>
                </a:lnSpc>
              </a:pPr>
              <a:endParaRPr lang="fi-FI" sz="1600" dirty="0">
                <a:solidFill>
                  <a:schemeClr val="bg1"/>
                </a:solidFill>
                <a:latin typeface="Gudea" panose="02000000000000000000" pitchFamily="2" charset="0"/>
              </a:endParaRPr>
            </a:p>
            <a:p>
              <a:pPr algn="ctr">
                <a:lnSpc>
                  <a:spcPct val="100000"/>
                </a:lnSpc>
              </a:pPr>
              <a:endParaRPr lang="en-US" sz="1600" dirty="0">
                <a:solidFill>
                  <a:schemeClr val="bg1"/>
                </a:solidFill>
                <a:latin typeface="Gudea" panose="02000000000000000000" pitchFamily="2" charset="0"/>
              </a:endParaRPr>
            </a:p>
          </p:txBody>
        </p:sp>
        <p:sp>
          <p:nvSpPr>
            <p:cNvPr id="39" name="Rectangle 38">
              <a:extLst>
                <a:ext uri="{FF2B5EF4-FFF2-40B4-BE49-F238E27FC236}">
                  <a16:creationId xmlns:a16="http://schemas.microsoft.com/office/drawing/2014/main" id="{77D290A2-E985-4416-A38E-02F7AC87FA24}"/>
                </a:ext>
              </a:extLst>
            </p:cNvPr>
            <p:cNvSpPr/>
            <p:nvPr userDrawn="1"/>
          </p:nvSpPr>
          <p:spPr>
            <a:xfrm>
              <a:off x="4488739" y="1794574"/>
              <a:ext cx="703726" cy="461665"/>
            </a:xfrm>
            <a:prstGeom prst="rect">
              <a:avLst/>
            </a:prstGeom>
          </p:spPr>
          <p:txBody>
            <a:bodyPr wrap="square">
              <a:spAutoFit/>
            </a:bodyPr>
            <a:lstStyle/>
            <a:p>
              <a:pPr algn="ctr"/>
              <a:r>
                <a:rPr lang="fi-FI" sz="2400" b="1" dirty="0">
                  <a:solidFill>
                    <a:srgbClr val="006699"/>
                  </a:solidFill>
                  <a:latin typeface="+mn-lt"/>
                </a:rPr>
                <a:t>709</a:t>
              </a:r>
              <a:endParaRPr lang="fi-FI" sz="2400" b="1" dirty="0">
                <a:latin typeface="+mn-lt"/>
              </a:endParaRPr>
            </a:p>
          </p:txBody>
        </p:sp>
      </p:grpSp>
      <p:grpSp>
        <p:nvGrpSpPr>
          <p:cNvPr id="40" name="Group 39">
            <a:extLst>
              <a:ext uri="{FF2B5EF4-FFF2-40B4-BE49-F238E27FC236}">
                <a16:creationId xmlns:a16="http://schemas.microsoft.com/office/drawing/2014/main" id="{42C46D78-0753-4F73-9559-0138603762A7}"/>
              </a:ext>
            </a:extLst>
          </p:cNvPr>
          <p:cNvGrpSpPr/>
          <p:nvPr userDrawn="1"/>
        </p:nvGrpSpPr>
        <p:grpSpPr>
          <a:xfrm>
            <a:off x="7582271" y="2779299"/>
            <a:ext cx="1395549" cy="1067820"/>
            <a:chOff x="4166291" y="1790282"/>
            <a:chExt cx="1395549" cy="1067820"/>
          </a:xfrm>
        </p:grpSpPr>
        <p:sp>
          <p:nvSpPr>
            <p:cNvPr id="41" name="Title 1">
              <a:extLst>
                <a:ext uri="{FF2B5EF4-FFF2-40B4-BE49-F238E27FC236}">
                  <a16:creationId xmlns:a16="http://schemas.microsoft.com/office/drawing/2014/main" id="{1C18CC9D-1855-4AA9-BED5-7318A51FE168}"/>
                </a:ext>
              </a:extLst>
            </p:cNvPr>
            <p:cNvSpPr txBox="1">
              <a:spLocks/>
            </p:cNvSpPr>
            <p:nvPr userDrawn="1"/>
          </p:nvSpPr>
          <p:spPr>
            <a:xfrm>
              <a:off x="4166291" y="2208021"/>
              <a:ext cx="1395549" cy="650081"/>
            </a:xfrm>
            <a:prstGeom prst="rect">
              <a:avLst/>
            </a:prstGeom>
          </p:spPr>
          <p:txBody>
            <a:bodyPr/>
            <a:lstStyle>
              <a:lvl1pPr algn="l" defTabSz="685800" rtl="0" eaLnBrk="1" latinLnBrk="0" hangingPunct="1">
                <a:lnSpc>
                  <a:spcPct val="90000"/>
                </a:lnSpc>
                <a:spcBef>
                  <a:spcPct val="0"/>
                </a:spcBef>
                <a:buNone/>
                <a:defRPr sz="2800" b="1" kern="1200">
                  <a:solidFill>
                    <a:srgbClr val="006699"/>
                  </a:solidFill>
                  <a:latin typeface="+mn-lt"/>
                  <a:ea typeface="+mj-ea"/>
                  <a:cs typeface="+mj-cs"/>
                </a:defRPr>
              </a:lvl1pPr>
            </a:lstStyle>
            <a:p>
              <a:pPr algn="ctr">
                <a:lnSpc>
                  <a:spcPts val="1500"/>
                </a:lnSpc>
              </a:pPr>
              <a:r>
                <a:rPr lang="fi-FI" sz="1200" spc="50" baseline="0" dirty="0">
                  <a:solidFill>
                    <a:srgbClr val="3E3E3D"/>
                  </a:solidFill>
                  <a:latin typeface="+mn-lt"/>
                </a:rPr>
                <a:t>TOHTORIN-</a:t>
              </a:r>
              <a:br>
                <a:rPr lang="fi-FI" sz="1200" spc="50" baseline="0" dirty="0">
                  <a:solidFill>
                    <a:srgbClr val="3E3E3D"/>
                  </a:solidFill>
                  <a:latin typeface="+mn-lt"/>
                </a:rPr>
              </a:br>
              <a:r>
                <a:rPr lang="fi-FI" sz="1200" spc="50" baseline="0" dirty="0">
                  <a:solidFill>
                    <a:srgbClr val="3E3E3D"/>
                  </a:solidFill>
                  <a:latin typeface="+mn-lt"/>
                </a:rPr>
                <a:t>TUTKINNOT</a:t>
              </a:r>
            </a:p>
            <a:p>
              <a:pPr algn="ctr">
                <a:lnSpc>
                  <a:spcPts val="2000"/>
                </a:lnSpc>
              </a:pPr>
              <a:endParaRPr lang="fi-FI" sz="1600" dirty="0">
                <a:solidFill>
                  <a:schemeClr val="bg1"/>
                </a:solidFill>
                <a:latin typeface="Gudea" panose="02000000000000000000" pitchFamily="2" charset="0"/>
              </a:endParaRPr>
            </a:p>
            <a:p>
              <a:pPr algn="ctr">
                <a:lnSpc>
                  <a:spcPct val="100000"/>
                </a:lnSpc>
              </a:pPr>
              <a:endParaRPr lang="en-US" sz="1600" dirty="0">
                <a:solidFill>
                  <a:schemeClr val="bg1"/>
                </a:solidFill>
                <a:latin typeface="Gudea" panose="02000000000000000000" pitchFamily="2" charset="0"/>
              </a:endParaRPr>
            </a:p>
          </p:txBody>
        </p:sp>
        <p:sp>
          <p:nvSpPr>
            <p:cNvPr id="42" name="Rectangle 41">
              <a:extLst>
                <a:ext uri="{FF2B5EF4-FFF2-40B4-BE49-F238E27FC236}">
                  <a16:creationId xmlns:a16="http://schemas.microsoft.com/office/drawing/2014/main" id="{8A57F5AD-01F1-46EB-A272-D51A5B27BCE8}"/>
                </a:ext>
              </a:extLst>
            </p:cNvPr>
            <p:cNvSpPr/>
            <p:nvPr userDrawn="1"/>
          </p:nvSpPr>
          <p:spPr>
            <a:xfrm>
              <a:off x="4585227" y="1790282"/>
              <a:ext cx="514141" cy="461665"/>
            </a:xfrm>
            <a:prstGeom prst="rect">
              <a:avLst/>
            </a:prstGeom>
          </p:spPr>
          <p:txBody>
            <a:bodyPr wrap="square">
              <a:spAutoFit/>
            </a:bodyPr>
            <a:lstStyle/>
            <a:p>
              <a:pPr algn="ctr"/>
              <a:r>
                <a:rPr lang="fi-FI" sz="2400" b="1" dirty="0">
                  <a:solidFill>
                    <a:srgbClr val="006699"/>
                  </a:solidFill>
                  <a:latin typeface="+mn-lt"/>
                </a:rPr>
                <a:t>20</a:t>
              </a:r>
              <a:endParaRPr lang="fi-FI" sz="2400" b="1" dirty="0">
                <a:latin typeface="+mn-lt"/>
              </a:endParaRPr>
            </a:p>
          </p:txBody>
        </p:sp>
      </p:grpSp>
      <p:sp>
        <p:nvSpPr>
          <p:cNvPr id="43" name="Title 1">
            <a:extLst>
              <a:ext uri="{FF2B5EF4-FFF2-40B4-BE49-F238E27FC236}">
                <a16:creationId xmlns:a16="http://schemas.microsoft.com/office/drawing/2014/main" id="{4D5ACFC0-8F05-44DC-8594-0ADB09D14104}"/>
              </a:ext>
            </a:extLst>
          </p:cNvPr>
          <p:cNvSpPr txBox="1">
            <a:spLocks/>
          </p:cNvSpPr>
          <p:nvPr userDrawn="1"/>
        </p:nvSpPr>
        <p:spPr>
          <a:xfrm>
            <a:off x="1220415" y="1358355"/>
            <a:ext cx="2484285" cy="650081"/>
          </a:xfrm>
          <a:prstGeom prst="rect">
            <a:avLst/>
          </a:prstGeom>
        </p:spPr>
        <p:txBody>
          <a:bodyPr/>
          <a:lstStyle>
            <a:lvl1pPr algn="l" defTabSz="685800" rtl="0" eaLnBrk="1" latinLnBrk="0" hangingPunct="1">
              <a:lnSpc>
                <a:spcPct val="90000"/>
              </a:lnSpc>
              <a:spcBef>
                <a:spcPct val="0"/>
              </a:spcBef>
              <a:buNone/>
              <a:defRPr sz="2800" b="1" kern="1200">
                <a:solidFill>
                  <a:srgbClr val="006699"/>
                </a:solidFill>
                <a:latin typeface="+mn-lt"/>
                <a:ea typeface="+mj-ea"/>
                <a:cs typeface="+mj-cs"/>
              </a:defRPr>
            </a:lvl1pPr>
          </a:lstStyle>
          <a:p>
            <a:pPr algn="ctr">
              <a:lnSpc>
                <a:spcPts val="2000"/>
              </a:lnSpc>
            </a:pPr>
            <a:r>
              <a:rPr lang="fi-FI" sz="2400" dirty="0">
                <a:solidFill>
                  <a:srgbClr val="006699"/>
                </a:solidFill>
                <a:latin typeface="+mn-lt"/>
              </a:rPr>
              <a:t>1 100</a:t>
            </a:r>
            <a:r>
              <a:rPr lang="fi-FI" dirty="0">
                <a:solidFill>
                  <a:schemeClr val="bg1"/>
                </a:solidFill>
                <a:latin typeface="+mn-lt"/>
              </a:rPr>
              <a:t> </a:t>
            </a:r>
          </a:p>
          <a:p>
            <a:pPr algn="ctr">
              <a:lnSpc>
                <a:spcPts val="2000"/>
              </a:lnSpc>
            </a:pPr>
            <a:r>
              <a:rPr lang="fi-FI" sz="1200" spc="50" baseline="0" dirty="0">
                <a:solidFill>
                  <a:srgbClr val="3E3E3D"/>
                </a:solidFill>
                <a:latin typeface="+mn-lt"/>
              </a:rPr>
              <a:t>TYÖNTEKIJÄT</a:t>
            </a:r>
          </a:p>
          <a:p>
            <a:pPr algn="ctr">
              <a:lnSpc>
                <a:spcPts val="2000"/>
              </a:lnSpc>
            </a:pPr>
            <a:endParaRPr lang="fi-FI" sz="1600" dirty="0">
              <a:solidFill>
                <a:schemeClr val="bg1"/>
              </a:solidFill>
              <a:latin typeface="Gudea" panose="02000000000000000000" pitchFamily="2" charset="0"/>
            </a:endParaRPr>
          </a:p>
          <a:p>
            <a:pPr algn="ctr">
              <a:lnSpc>
                <a:spcPct val="100000"/>
              </a:lnSpc>
            </a:pPr>
            <a:endParaRPr lang="en-US" sz="1600" dirty="0">
              <a:solidFill>
                <a:schemeClr val="bg1"/>
              </a:solidFill>
              <a:latin typeface="Gudea" panose="02000000000000000000" pitchFamily="2" charset="0"/>
            </a:endParaRPr>
          </a:p>
        </p:txBody>
      </p:sp>
      <p:sp>
        <p:nvSpPr>
          <p:cNvPr id="36" name="Title 1">
            <a:extLst>
              <a:ext uri="{FF2B5EF4-FFF2-40B4-BE49-F238E27FC236}">
                <a16:creationId xmlns:a16="http://schemas.microsoft.com/office/drawing/2014/main" id="{4C5600D1-D820-478B-9049-4DE3389ACA3B}"/>
              </a:ext>
            </a:extLst>
          </p:cNvPr>
          <p:cNvSpPr txBox="1">
            <a:spLocks/>
          </p:cNvSpPr>
          <p:nvPr userDrawn="1"/>
        </p:nvSpPr>
        <p:spPr>
          <a:xfrm>
            <a:off x="264305" y="3522078"/>
            <a:ext cx="1601861" cy="650081"/>
          </a:xfrm>
          <a:prstGeom prst="rect">
            <a:avLst/>
          </a:prstGeom>
        </p:spPr>
        <p:txBody>
          <a:bodyPr/>
          <a:lstStyle>
            <a:lvl1pPr algn="l" defTabSz="685800" rtl="0" eaLnBrk="1" latinLnBrk="0" hangingPunct="1">
              <a:lnSpc>
                <a:spcPct val="90000"/>
              </a:lnSpc>
              <a:spcBef>
                <a:spcPct val="0"/>
              </a:spcBef>
              <a:buNone/>
              <a:defRPr sz="2800" b="1" kern="1200">
                <a:solidFill>
                  <a:srgbClr val="006699"/>
                </a:solidFill>
                <a:latin typeface="+mn-lt"/>
                <a:ea typeface="+mj-ea"/>
                <a:cs typeface="+mj-cs"/>
              </a:defRPr>
            </a:lvl1pPr>
          </a:lstStyle>
          <a:p>
            <a:pPr algn="ctr">
              <a:lnSpc>
                <a:spcPts val="2000"/>
              </a:lnSpc>
            </a:pPr>
            <a:r>
              <a:rPr lang="fi-FI" sz="2400" dirty="0">
                <a:solidFill>
                  <a:srgbClr val="006699"/>
                </a:solidFill>
                <a:latin typeface="+mn-lt"/>
              </a:rPr>
              <a:t>104 M€</a:t>
            </a:r>
            <a:r>
              <a:rPr lang="fi-FI" sz="3200" dirty="0">
                <a:solidFill>
                  <a:srgbClr val="006699"/>
                </a:solidFill>
                <a:latin typeface="+mn-lt"/>
              </a:rPr>
              <a:t> </a:t>
            </a:r>
            <a:br>
              <a:rPr lang="fi-FI" sz="3200" dirty="0">
                <a:solidFill>
                  <a:srgbClr val="006699"/>
                </a:solidFill>
                <a:latin typeface="+mn-lt"/>
              </a:rPr>
            </a:br>
            <a:r>
              <a:rPr lang="fi-FI" sz="1200" spc="50" baseline="0" dirty="0">
                <a:solidFill>
                  <a:srgbClr val="3E3E3D"/>
                </a:solidFill>
                <a:latin typeface="+mn-lt"/>
              </a:rPr>
              <a:t>BUDJETTI (2022)</a:t>
            </a:r>
            <a:br>
              <a:rPr lang="fi-FI" sz="1200" spc="50" baseline="0" dirty="0">
                <a:solidFill>
                  <a:srgbClr val="3E3E3D"/>
                </a:solidFill>
                <a:latin typeface="+mn-lt"/>
              </a:rPr>
            </a:br>
            <a:endParaRPr lang="en-US" sz="1600" dirty="0">
              <a:solidFill>
                <a:schemeClr val="bg1"/>
              </a:solidFill>
              <a:latin typeface="Gudea" panose="02000000000000000000" pitchFamily="2" charset="0"/>
            </a:endParaRPr>
          </a:p>
        </p:txBody>
      </p:sp>
      <p:sp>
        <p:nvSpPr>
          <p:cNvPr id="47" name="Title 1">
            <a:extLst>
              <a:ext uri="{FF2B5EF4-FFF2-40B4-BE49-F238E27FC236}">
                <a16:creationId xmlns:a16="http://schemas.microsoft.com/office/drawing/2014/main" id="{BE1EC172-1732-475D-9935-FE7503E21EE9}"/>
              </a:ext>
            </a:extLst>
          </p:cNvPr>
          <p:cNvSpPr txBox="1">
            <a:spLocks/>
          </p:cNvSpPr>
          <p:nvPr userDrawn="1"/>
        </p:nvSpPr>
        <p:spPr>
          <a:xfrm>
            <a:off x="1337134" y="3522078"/>
            <a:ext cx="2399992" cy="650081"/>
          </a:xfrm>
          <a:prstGeom prst="rect">
            <a:avLst/>
          </a:prstGeom>
        </p:spPr>
        <p:txBody>
          <a:bodyPr/>
          <a:lstStyle>
            <a:lvl1pPr algn="l" defTabSz="685800" rtl="0" eaLnBrk="1" latinLnBrk="0" hangingPunct="1">
              <a:lnSpc>
                <a:spcPct val="90000"/>
              </a:lnSpc>
              <a:spcBef>
                <a:spcPct val="0"/>
              </a:spcBef>
              <a:buNone/>
              <a:defRPr sz="2800" b="1" kern="1200">
                <a:solidFill>
                  <a:srgbClr val="006699"/>
                </a:solidFill>
                <a:latin typeface="+mn-lt"/>
                <a:ea typeface="+mj-ea"/>
                <a:cs typeface="+mj-cs"/>
              </a:defRPr>
            </a:lvl1pPr>
          </a:lstStyle>
          <a:p>
            <a:pPr marL="0" marR="0" lvl="0" indent="0" algn="ctr" defTabSz="685800" rtl="0" eaLnBrk="1" fontAlgn="auto" latinLnBrk="0" hangingPunct="1">
              <a:lnSpc>
                <a:spcPts val="2000"/>
              </a:lnSpc>
              <a:spcBef>
                <a:spcPct val="0"/>
              </a:spcBef>
              <a:spcAft>
                <a:spcPts val="0"/>
              </a:spcAft>
              <a:buClrTx/>
              <a:buSzTx/>
              <a:buFontTx/>
              <a:buNone/>
              <a:tabLst/>
              <a:defRPr/>
            </a:pPr>
            <a:r>
              <a:rPr lang="fi-FI" sz="2400" dirty="0">
                <a:solidFill>
                  <a:srgbClr val="006699"/>
                </a:solidFill>
                <a:latin typeface="+mn-lt"/>
              </a:rPr>
              <a:t>20 M€</a:t>
            </a:r>
            <a:r>
              <a:rPr lang="fi-FI" sz="3200" dirty="0">
                <a:solidFill>
                  <a:srgbClr val="006699"/>
                </a:solidFill>
                <a:latin typeface="+mn-lt"/>
              </a:rPr>
              <a:t> </a:t>
            </a:r>
            <a:br>
              <a:rPr lang="fi-FI" sz="3200" dirty="0">
                <a:solidFill>
                  <a:srgbClr val="006699"/>
                </a:solidFill>
                <a:latin typeface="+mn-lt"/>
              </a:rPr>
            </a:br>
            <a:r>
              <a:rPr lang="fi-FI" sz="1200" spc="50" baseline="0" dirty="0">
                <a:solidFill>
                  <a:srgbClr val="3E3E3D"/>
                </a:solidFill>
                <a:latin typeface="+mn-lt"/>
              </a:rPr>
              <a:t>TKI-TOIMINTA (2022)</a:t>
            </a:r>
            <a:endParaRPr lang="fi-FI" sz="1200" dirty="0">
              <a:solidFill>
                <a:schemeClr val="bg1"/>
              </a:solidFill>
              <a:latin typeface="+mn-lt"/>
            </a:endParaRPr>
          </a:p>
          <a:p>
            <a:pPr algn="ctr">
              <a:lnSpc>
                <a:spcPct val="100000"/>
              </a:lnSpc>
            </a:pPr>
            <a:endParaRPr lang="en-US" sz="1600" dirty="0">
              <a:solidFill>
                <a:schemeClr val="bg1"/>
              </a:solidFill>
              <a:latin typeface="Gudea" panose="02000000000000000000" pitchFamily="2" charset="0"/>
            </a:endParaRPr>
          </a:p>
        </p:txBody>
      </p:sp>
    </p:spTree>
    <p:extLst>
      <p:ext uri="{BB962C8B-B14F-4D97-AF65-F5344CB8AC3E}">
        <p14:creationId xmlns:p14="http://schemas.microsoft.com/office/powerpoint/2010/main" val="148607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A49C62-9A77-41E8-9ACE-678464CF70F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50"/>
          <a:stretch/>
        </p:blipFill>
        <p:spPr>
          <a:xfrm>
            <a:off x="0" y="-1"/>
            <a:ext cx="9144000" cy="5148264"/>
          </a:xfrm>
          <a:prstGeom prst="rect">
            <a:avLst/>
          </a:prstGeom>
        </p:spPr>
      </p:pic>
      <p:pic>
        <p:nvPicPr>
          <p:cNvPr id="12" name="Picture 11">
            <a:extLst>
              <a:ext uri="{FF2B5EF4-FFF2-40B4-BE49-F238E27FC236}">
                <a16:creationId xmlns:a16="http://schemas.microsoft.com/office/drawing/2014/main" id="{ABDD35ED-9096-478C-8C63-343AA2C00B9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6648"/>
          <a:stretch/>
        </p:blipFill>
        <p:spPr>
          <a:xfrm>
            <a:off x="0" y="4982992"/>
            <a:ext cx="9144000" cy="172413"/>
          </a:xfrm>
          <a:prstGeom prst="rect">
            <a:avLst/>
          </a:prstGeom>
        </p:spPr>
      </p:pic>
      <p:pic>
        <p:nvPicPr>
          <p:cNvPr id="4" name="Picture 3">
            <a:extLst>
              <a:ext uri="{FF2B5EF4-FFF2-40B4-BE49-F238E27FC236}">
                <a16:creationId xmlns:a16="http://schemas.microsoft.com/office/drawing/2014/main" id="{2D3ECDF3-AFF7-43FF-BB43-75DEDD345BA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377" t="11030" r="6667" b="9241"/>
          <a:stretch/>
        </p:blipFill>
        <p:spPr>
          <a:xfrm>
            <a:off x="805171" y="357256"/>
            <a:ext cx="7533657" cy="4433749"/>
          </a:xfrm>
          <a:prstGeom prst="rect">
            <a:avLst/>
          </a:prstGeom>
        </p:spPr>
      </p:pic>
    </p:spTree>
    <p:extLst>
      <p:ext uri="{BB962C8B-B14F-4D97-AF65-F5344CB8AC3E}">
        <p14:creationId xmlns:p14="http://schemas.microsoft.com/office/powerpoint/2010/main" val="3196195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5_Otsikko ja sisältö">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DDDCF6-FAB7-432A-A385-43AD5D36850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807" b="18763"/>
          <a:stretch/>
        </p:blipFill>
        <p:spPr>
          <a:xfrm>
            <a:off x="0" y="0"/>
            <a:ext cx="9144000" cy="5148263"/>
          </a:xfrm>
          <a:prstGeom prst="rect">
            <a:avLst/>
          </a:prstGeom>
        </p:spPr>
      </p:pic>
      <p:sp>
        <p:nvSpPr>
          <p:cNvPr id="15" name="Title 1">
            <a:extLst>
              <a:ext uri="{FF2B5EF4-FFF2-40B4-BE49-F238E27FC236}">
                <a16:creationId xmlns:a16="http://schemas.microsoft.com/office/drawing/2014/main" id="{FE6807F9-43E1-42A6-8A7C-ADE7DB90DF19}"/>
              </a:ext>
            </a:extLst>
          </p:cNvPr>
          <p:cNvSpPr>
            <a:spLocks noGrp="1"/>
          </p:cNvSpPr>
          <p:nvPr>
            <p:ph type="title" hasCustomPrompt="1"/>
          </p:nvPr>
        </p:nvSpPr>
        <p:spPr>
          <a:xfrm>
            <a:off x="628649" y="511251"/>
            <a:ext cx="6232504" cy="488874"/>
          </a:xfrm>
          <a:prstGeom prst="rect">
            <a:avLst/>
          </a:prstGeom>
        </p:spPr>
        <p:txBody>
          <a:bodyPr/>
          <a:lstStyle>
            <a:lvl1pPr>
              <a:defRPr b="1">
                <a:solidFill>
                  <a:srgbClr val="006699"/>
                </a:solidFill>
                <a:latin typeface="+mn-lt"/>
              </a:defRPr>
            </a:lvl1pPr>
          </a:lstStyle>
          <a:p>
            <a:r>
              <a:rPr lang="en-US" dirty="0"/>
              <a:t>Lapin </a:t>
            </a:r>
            <a:r>
              <a:rPr lang="en-US" dirty="0" err="1"/>
              <a:t>yliopiston</a:t>
            </a:r>
            <a:r>
              <a:rPr lang="en-US" dirty="0"/>
              <a:t> </a:t>
            </a:r>
            <a:r>
              <a:rPr lang="en-US" dirty="0" err="1"/>
              <a:t>avainluvut</a:t>
            </a:r>
            <a:r>
              <a:rPr lang="en-US" dirty="0"/>
              <a:t> 2023</a:t>
            </a:r>
          </a:p>
        </p:txBody>
      </p:sp>
      <p:sp>
        <p:nvSpPr>
          <p:cNvPr id="72" name="Title 1">
            <a:extLst>
              <a:ext uri="{FF2B5EF4-FFF2-40B4-BE49-F238E27FC236}">
                <a16:creationId xmlns:a16="http://schemas.microsoft.com/office/drawing/2014/main" id="{12D7024B-7A87-4EFC-AD70-9AAE4243C256}"/>
              </a:ext>
            </a:extLst>
          </p:cNvPr>
          <p:cNvSpPr txBox="1">
            <a:spLocks/>
          </p:cNvSpPr>
          <p:nvPr userDrawn="1"/>
        </p:nvSpPr>
        <p:spPr>
          <a:xfrm>
            <a:off x="180096" y="1454623"/>
            <a:ext cx="2484285" cy="650081"/>
          </a:xfrm>
          <a:prstGeom prst="rect">
            <a:avLst/>
          </a:prstGeom>
        </p:spPr>
        <p:txBody>
          <a:bodyPr/>
          <a:lstStyle>
            <a:lvl1pPr algn="l" defTabSz="685800" rtl="0" eaLnBrk="1" latinLnBrk="0" hangingPunct="1">
              <a:lnSpc>
                <a:spcPct val="90000"/>
              </a:lnSpc>
              <a:spcBef>
                <a:spcPct val="0"/>
              </a:spcBef>
              <a:buNone/>
              <a:defRPr sz="2800" b="1" kern="1200">
                <a:solidFill>
                  <a:srgbClr val="006699"/>
                </a:solidFill>
                <a:latin typeface="+mn-lt"/>
                <a:ea typeface="+mj-ea"/>
                <a:cs typeface="+mj-cs"/>
              </a:defRPr>
            </a:lvl1pPr>
          </a:lstStyle>
          <a:p>
            <a:pPr algn="ctr">
              <a:lnSpc>
                <a:spcPts val="2400"/>
              </a:lnSpc>
            </a:pPr>
            <a:r>
              <a:rPr lang="fi-FI" sz="4000" dirty="0">
                <a:solidFill>
                  <a:srgbClr val="006699"/>
                </a:solidFill>
                <a:latin typeface="+mn-lt"/>
              </a:rPr>
              <a:t>4 829</a:t>
            </a:r>
            <a:r>
              <a:rPr lang="fi-FI" dirty="0">
                <a:solidFill>
                  <a:schemeClr val="bg1"/>
                </a:solidFill>
                <a:latin typeface="+mn-lt"/>
              </a:rPr>
              <a:t> </a:t>
            </a:r>
          </a:p>
          <a:p>
            <a:pPr algn="ctr">
              <a:lnSpc>
                <a:spcPts val="2400"/>
              </a:lnSpc>
            </a:pPr>
            <a:r>
              <a:rPr lang="fi-FI" sz="1500" spc="50" baseline="0" dirty="0">
                <a:solidFill>
                  <a:srgbClr val="3E3E3D"/>
                </a:solidFill>
                <a:latin typeface="+mn-lt"/>
              </a:rPr>
              <a:t>TUTKINTO-OPISKELIJAT</a:t>
            </a:r>
          </a:p>
          <a:p>
            <a:pPr algn="ctr">
              <a:lnSpc>
                <a:spcPts val="2000"/>
              </a:lnSpc>
            </a:pPr>
            <a:endParaRPr lang="fi-FI" sz="1600" dirty="0">
              <a:solidFill>
                <a:schemeClr val="bg1"/>
              </a:solidFill>
              <a:latin typeface="Gudea" panose="02000000000000000000" pitchFamily="2" charset="0"/>
            </a:endParaRPr>
          </a:p>
          <a:p>
            <a:pPr algn="ctr">
              <a:lnSpc>
                <a:spcPct val="100000"/>
              </a:lnSpc>
            </a:pPr>
            <a:endParaRPr lang="en-US" sz="1600" dirty="0">
              <a:solidFill>
                <a:schemeClr val="bg1"/>
              </a:solidFill>
              <a:latin typeface="Gudea" panose="02000000000000000000" pitchFamily="2" charset="0"/>
            </a:endParaRPr>
          </a:p>
        </p:txBody>
      </p:sp>
      <p:sp>
        <p:nvSpPr>
          <p:cNvPr id="74" name="Title 1">
            <a:extLst>
              <a:ext uri="{FF2B5EF4-FFF2-40B4-BE49-F238E27FC236}">
                <a16:creationId xmlns:a16="http://schemas.microsoft.com/office/drawing/2014/main" id="{527B5DE6-F7DC-4423-A035-13B24EE00960}"/>
              </a:ext>
            </a:extLst>
          </p:cNvPr>
          <p:cNvSpPr txBox="1">
            <a:spLocks/>
          </p:cNvSpPr>
          <p:nvPr userDrawn="1"/>
        </p:nvSpPr>
        <p:spPr>
          <a:xfrm>
            <a:off x="2024440" y="1454622"/>
            <a:ext cx="2484285" cy="650081"/>
          </a:xfrm>
          <a:prstGeom prst="rect">
            <a:avLst/>
          </a:prstGeom>
        </p:spPr>
        <p:txBody>
          <a:bodyPr/>
          <a:lstStyle>
            <a:lvl1pPr algn="l" defTabSz="685800" rtl="0" eaLnBrk="1" latinLnBrk="0" hangingPunct="1">
              <a:lnSpc>
                <a:spcPct val="90000"/>
              </a:lnSpc>
              <a:spcBef>
                <a:spcPct val="0"/>
              </a:spcBef>
              <a:buNone/>
              <a:defRPr sz="2800" b="1" kern="1200">
                <a:solidFill>
                  <a:srgbClr val="006699"/>
                </a:solidFill>
                <a:latin typeface="+mn-lt"/>
                <a:ea typeface="+mj-ea"/>
                <a:cs typeface="+mj-cs"/>
              </a:defRPr>
            </a:lvl1pPr>
          </a:lstStyle>
          <a:p>
            <a:pPr algn="ctr">
              <a:lnSpc>
                <a:spcPts val="2400"/>
              </a:lnSpc>
            </a:pPr>
            <a:r>
              <a:rPr lang="fi-FI" sz="4000" dirty="0">
                <a:solidFill>
                  <a:srgbClr val="006699"/>
                </a:solidFill>
                <a:latin typeface="+mn-lt"/>
              </a:rPr>
              <a:t>728</a:t>
            </a:r>
            <a:r>
              <a:rPr lang="fi-FI" dirty="0">
                <a:solidFill>
                  <a:schemeClr val="bg1"/>
                </a:solidFill>
                <a:latin typeface="+mn-lt"/>
              </a:rPr>
              <a:t> </a:t>
            </a:r>
          </a:p>
          <a:p>
            <a:pPr algn="ctr">
              <a:lnSpc>
                <a:spcPts val="2400"/>
              </a:lnSpc>
            </a:pPr>
            <a:r>
              <a:rPr lang="fi-FI" sz="1500" spc="50" baseline="0" dirty="0">
                <a:solidFill>
                  <a:srgbClr val="3E3E3D"/>
                </a:solidFill>
                <a:latin typeface="+mn-lt"/>
              </a:rPr>
              <a:t>TYÖNTEKIJÄT</a:t>
            </a:r>
          </a:p>
          <a:p>
            <a:pPr algn="ctr">
              <a:lnSpc>
                <a:spcPts val="2000"/>
              </a:lnSpc>
            </a:pPr>
            <a:endParaRPr lang="fi-FI" sz="1600" dirty="0">
              <a:solidFill>
                <a:schemeClr val="bg1"/>
              </a:solidFill>
              <a:latin typeface="Gudea" panose="02000000000000000000" pitchFamily="2" charset="0"/>
            </a:endParaRPr>
          </a:p>
          <a:p>
            <a:pPr algn="ctr">
              <a:lnSpc>
                <a:spcPct val="100000"/>
              </a:lnSpc>
            </a:pPr>
            <a:endParaRPr lang="en-US" sz="1600" dirty="0">
              <a:solidFill>
                <a:schemeClr val="bg1"/>
              </a:solidFill>
              <a:latin typeface="Gudea" panose="02000000000000000000" pitchFamily="2" charset="0"/>
            </a:endParaRPr>
          </a:p>
        </p:txBody>
      </p:sp>
      <p:pic>
        <p:nvPicPr>
          <p:cNvPr id="24" name="Picture 23">
            <a:extLst>
              <a:ext uri="{FF2B5EF4-FFF2-40B4-BE49-F238E27FC236}">
                <a16:creationId xmlns:a16="http://schemas.microsoft.com/office/drawing/2014/main" id="{5ADE8C78-8025-4AB3-9F5F-D7C76586F9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2435" y="3362325"/>
            <a:ext cx="3731566" cy="1788042"/>
          </a:xfrm>
          <a:prstGeom prst="rect">
            <a:avLst/>
          </a:prstGeom>
        </p:spPr>
      </p:pic>
      <p:pic>
        <p:nvPicPr>
          <p:cNvPr id="25" name="Picture 24">
            <a:extLst>
              <a:ext uri="{FF2B5EF4-FFF2-40B4-BE49-F238E27FC236}">
                <a16:creationId xmlns:a16="http://schemas.microsoft.com/office/drawing/2014/main" id="{A5855C14-FC20-4580-BA0A-6A21C1B0B8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31610" y="4462925"/>
            <a:ext cx="2074216" cy="543445"/>
          </a:xfrm>
          <a:prstGeom prst="rect">
            <a:avLst/>
          </a:prstGeom>
        </p:spPr>
      </p:pic>
      <p:sp>
        <p:nvSpPr>
          <p:cNvPr id="21" name="Title 1">
            <a:extLst>
              <a:ext uri="{FF2B5EF4-FFF2-40B4-BE49-F238E27FC236}">
                <a16:creationId xmlns:a16="http://schemas.microsoft.com/office/drawing/2014/main" id="{1F532B33-D815-47DD-97CD-FFF931C96246}"/>
              </a:ext>
            </a:extLst>
          </p:cNvPr>
          <p:cNvSpPr txBox="1">
            <a:spLocks/>
          </p:cNvSpPr>
          <p:nvPr userDrawn="1"/>
        </p:nvSpPr>
        <p:spPr>
          <a:xfrm>
            <a:off x="6659715" y="682990"/>
            <a:ext cx="2484285" cy="650081"/>
          </a:xfrm>
          <a:prstGeom prst="rect">
            <a:avLst/>
          </a:prstGeom>
        </p:spPr>
        <p:txBody>
          <a:bodyPr/>
          <a:lstStyle>
            <a:lvl1pPr algn="l" defTabSz="685800" rtl="0" eaLnBrk="1" latinLnBrk="0" hangingPunct="1">
              <a:lnSpc>
                <a:spcPct val="90000"/>
              </a:lnSpc>
              <a:spcBef>
                <a:spcPct val="0"/>
              </a:spcBef>
              <a:buNone/>
              <a:defRPr sz="2800" b="1" kern="1200">
                <a:solidFill>
                  <a:srgbClr val="006699"/>
                </a:solidFill>
                <a:latin typeface="+mn-lt"/>
                <a:ea typeface="+mj-ea"/>
                <a:cs typeface="+mj-cs"/>
              </a:defRPr>
            </a:lvl1pPr>
          </a:lstStyle>
          <a:p>
            <a:pPr algn="ctr">
              <a:lnSpc>
                <a:spcPts val="2400"/>
              </a:lnSpc>
            </a:pPr>
            <a:r>
              <a:rPr lang="fi-FI" sz="4000" dirty="0">
                <a:solidFill>
                  <a:srgbClr val="006699"/>
                </a:solidFill>
                <a:latin typeface="+mn-lt"/>
              </a:rPr>
              <a:t>1979</a:t>
            </a:r>
            <a:r>
              <a:rPr lang="fi-FI" dirty="0">
                <a:solidFill>
                  <a:schemeClr val="bg1"/>
                </a:solidFill>
                <a:latin typeface="+mn-lt"/>
              </a:rPr>
              <a:t> </a:t>
            </a:r>
          </a:p>
          <a:p>
            <a:pPr algn="ctr">
              <a:lnSpc>
                <a:spcPts val="2400"/>
              </a:lnSpc>
            </a:pPr>
            <a:r>
              <a:rPr lang="fi-FI" sz="1500" spc="50" baseline="0" dirty="0">
                <a:solidFill>
                  <a:srgbClr val="3E3E3D"/>
                </a:solidFill>
                <a:latin typeface="+mn-lt"/>
              </a:rPr>
              <a:t>PERUSTETTU</a:t>
            </a:r>
          </a:p>
          <a:p>
            <a:pPr algn="ctr">
              <a:lnSpc>
                <a:spcPts val="2000"/>
              </a:lnSpc>
            </a:pPr>
            <a:endParaRPr lang="fi-FI" sz="1600" dirty="0">
              <a:solidFill>
                <a:schemeClr val="bg1"/>
              </a:solidFill>
              <a:latin typeface="Gudea" panose="02000000000000000000" pitchFamily="2" charset="0"/>
            </a:endParaRPr>
          </a:p>
          <a:p>
            <a:pPr algn="ctr">
              <a:lnSpc>
                <a:spcPct val="100000"/>
              </a:lnSpc>
            </a:pPr>
            <a:endParaRPr lang="en-US" sz="1600" dirty="0">
              <a:solidFill>
                <a:schemeClr val="bg1"/>
              </a:solidFill>
              <a:latin typeface="Gudea" panose="02000000000000000000" pitchFamily="2" charset="0"/>
            </a:endParaRPr>
          </a:p>
        </p:txBody>
      </p:sp>
      <p:sp>
        <p:nvSpPr>
          <p:cNvPr id="22" name="Title 1">
            <a:extLst>
              <a:ext uri="{FF2B5EF4-FFF2-40B4-BE49-F238E27FC236}">
                <a16:creationId xmlns:a16="http://schemas.microsoft.com/office/drawing/2014/main" id="{6E62918E-8A69-45CB-BC4A-29BBF466F526}"/>
              </a:ext>
            </a:extLst>
          </p:cNvPr>
          <p:cNvSpPr txBox="1">
            <a:spLocks/>
          </p:cNvSpPr>
          <p:nvPr userDrawn="1"/>
        </p:nvSpPr>
        <p:spPr>
          <a:xfrm>
            <a:off x="6659715" y="1743664"/>
            <a:ext cx="2484285" cy="650081"/>
          </a:xfrm>
          <a:prstGeom prst="rect">
            <a:avLst/>
          </a:prstGeom>
        </p:spPr>
        <p:txBody>
          <a:bodyPr/>
          <a:lstStyle>
            <a:lvl1pPr algn="l" defTabSz="685800" rtl="0" eaLnBrk="1" latinLnBrk="0" hangingPunct="1">
              <a:lnSpc>
                <a:spcPct val="90000"/>
              </a:lnSpc>
              <a:spcBef>
                <a:spcPct val="0"/>
              </a:spcBef>
              <a:buNone/>
              <a:defRPr sz="2800" b="1" kern="1200">
                <a:solidFill>
                  <a:srgbClr val="006699"/>
                </a:solidFill>
                <a:latin typeface="+mn-lt"/>
                <a:ea typeface="+mj-ea"/>
                <a:cs typeface="+mj-cs"/>
              </a:defRPr>
            </a:lvl1pPr>
          </a:lstStyle>
          <a:p>
            <a:pPr algn="ctr">
              <a:lnSpc>
                <a:spcPts val="2400"/>
              </a:lnSpc>
            </a:pPr>
            <a:r>
              <a:rPr lang="fi-FI" sz="4000" dirty="0">
                <a:solidFill>
                  <a:srgbClr val="006699"/>
                </a:solidFill>
                <a:latin typeface="+mn-lt"/>
              </a:rPr>
              <a:t>63 M€</a:t>
            </a:r>
            <a:r>
              <a:rPr lang="fi-FI" dirty="0">
                <a:solidFill>
                  <a:schemeClr val="bg1"/>
                </a:solidFill>
                <a:latin typeface="+mn-lt"/>
              </a:rPr>
              <a:t> </a:t>
            </a:r>
          </a:p>
          <a:p>
            <a:pPr algn="ctr">
              <a:lnSpc>
                <a:spcPts val="2400"/>
              </a:lnSpc>
            </a:pPr>
            <a:r>
              <a:rPr lang="fi-FI" sz="1500" spc="50" baseline="0" dirty="0">
                <a:solidFill>
                  <a:srgbClr val="3E3E3D"/>
                </a:solidFill>
                <a:latin typeface="+mn-lt"/>
              </a:rPr>
              <a:t>BUDJETTI (2022)</a:t>
            </a:r>
          </a:p>
          <a:p>
            <a:pPr algn="ctr">
              <a:lnSpc>
                <a:spcPts val="2000"/>
              </a:lnSpc>
            </a:pPr>
            <a:endParaRPr lang="fi-FI" sz="1600" dirty="0">
              <a:solidFill>
                <a:schemeClr val="bg1"/>
              </a:solidFill>
              <a:latin typeface="Gudea" panose="02000000000000000000" pitchFamily="2" charset="0"/>
            </a:endParaRPr>
          </a:p>
          <a:p>
            <a:pPr algn="ctr">
              <a:lnSpc>
                <a:spcPct val="100000"/>
              </a:lnSpc>
            </a:pPr>
            <a:endParaRPr lang="en-US" sz="1600" dirty="0">
              <a:solidFill>
                <a:schemeClr val="bg1"/>
              </a:solidFill>
              <a:latin typeface="Gudea" panose="02000000000000000000" pitchFamily="2" charset="0"/>
            </a:endParaRPr>
          </a:p>
        </p:txBody>
      </p:sp>
      <p:sp>
        <p:nvSpPr>
          <p:cNvPr id="12" name="Title 1">
            <a:extLst>
              <a:ext uri="{FF2B5EF4-FFF2-40B4-BE49-F238E27FC236}">
                <a16:creationId xmlns:a16="http://schemas.microsoft.com/office/drawing/2014/main" id="{5D3A4D53-88C8-4E7D-8CF8-2DEAD60A86B4}"/>
              </a:ext>
            </a:extLst>
          </p:cNvPr>
          <p:cNvSpPr txBox="1">
            <a:spLocks/>
          </p:cNvSpPr>
          <p:nvPr userDrawn="1"/>
        </p:nvSpPr>
        <p:spPr>
          <a:xfrm>
            <a:off x="180095" y="2456382"/>
            <a:ext cx="2484285" cy="650081"/>
          </a:xfrm>
          <a:prstGeom prst="rect">
            <a:avLst/>
          </a:prstGeom>
        </p:spPr>
        <p:txBody>
          <a:bodyPr/>
          <a:lstStyle>
            <a:lvl1pPr algn="l" defTabSz="685800" rtl="0" eaLnBrk="1" latinLnBrk="0" hangingPunct="1">
              <a:lnSpc>
                <a:spcPct val="90000"/>
              </a:lnSpc>
              <a:spcBef>
                <a:spcPct val="0"/>
              </a:spcBef>
              <a:buNone/>
              <a:defRPr sz="2800" b="1" kern="1200">
                <a:solidFill>
                  <a:srgbClr val="006699"/>
                </a:solidFill>
                <a:latin typeface="+mn-lt"/>
                <a:ea typeface="+mj-ea"/>
                <a:cs typeface="+mj-cs"/>
              </a:defRPr>
            </a:lvl1pPr>
          </a:lstStyle>
          <a:p>
            <a:pPr algn="ctr">
              <a:lnSpc>
                <a:spcPts val="2400"/>
              </a:lnSpc>
            </a:pPr>
            <a:r>
              <a:rPr lang="fi-FI" sz="4000" dirty="0">
                <a:solidFill>
                  <a:srgbClr val="006699"/>
                </a:solidFill>
                <a:latin typeface="+mn-lt"/>
              </a:rPr>
              <a:t>2 483</a:t>
            </a:r>
            <a:r>
              <a:rPr lang="fi-FI" dirty="0">
                <a:solidFill>
                  <a:schemeClr val="bg1"/>
                </a:solidFill>
                <a:latin typeface="+mn-lt"/>
              </a:rPr>
              <a:t> </a:t>
            </a:r>
          </a:p>
          <a:p>
            <a:pPr algn="ctr">
              <a:lnSpc>
                <a:spcPts val="2400"/>
              </a:lnSpc>
            </a:pPr>
            <a:r>
              <a:rPr lang="fi-FI" sz="1500" spc="50" baseline="0" dirty="0">
                <a:solidFill>
                  <a:srgbClr val="3E3E3D"/>
                </a:solidFill>
                <a:latin typeface="+mn-lt"/>
              </a:rPr>
              <a:t>MUUT OPISKELIJAT</a:t>
            </a:r>
          </a:p>
          <a:p>
            <a:pPr algn="ctr">
              <a:lnSpc>
                <a:spcPts val="2000"/>
              </a:lnSpc>
            </a:pPr>
            <a:endParaRPr lang="fi-FI" sz="1600" dirty="0">
              <a:solidFill>
                <a:schemeClr val="bg1"/>
              </a:solidFill>
              <a:latin typeface="Gudea" panose="02000000000000000000" pitchFamily="2" charset="0"/>
            </a:endParaRPr>
          </a:p>
          <a:p>
            <a:pPr algn="ctr">
              <a:lnSpc>
                <a:spcPct val="100000"/>
              </a:lnSpc>
            </a:pPr>
            <a:endParaRPr lang="en-US" sz="1600" dirty="0">
              <a:solidFill>
                <a:schemeClr val="bg1"/>
              </a:solidFill>
              <a:latin typeface="Gudea" panose="02000000000000000000" pitchFamily="2" charset="0"/>
            </a:endParaRPr>
          </a:p>
        </p:txBody>
      </p:sp>
    </p:spTree>
    <p:extLst>
      <p:ext uri="{BB962C8B-B14F-4D97-AF65-F5344CB8AC3E}">
        <p14:creationId xmlns:p14="http://schemas.microsoft.com/office/powerpoint/2010/main" val="4050896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6_Otsikko ja sisältö">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A812F5-ACBC-4D26-8EDD-C0C6B7062E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8" y="0"/>
            <a:ext cx="9152468" cy="5148263"/>
          </a:xfrm>
          <a:prstGeom prst="rect">
            <a:avLst/>
          </a:prstGeom>
        </p:spPr>
      </p:pic>
      <p:sp>
        <p:nvSpPr>
          <p:cNvPr id="15" name="Title 1">
            <a:extLst>
              <a:ext uri="{FF2B5EF4-FFF2-40B4-BE49-F238E27FC236}">
                <a16:creationId xmlns:a16="http://schemas.microsoft.com/office/drawing/2014/main" id="{FE6807F9-43E1-42A6-8A7C-ADE7DB90DF19}"/>
              </a:ext>
            </a:extLst>
          </p:cNvPr>
          <p:cNvSpPr>
            <a:spLocks noGrp="1"/>
          </p:cNvSpPr>
          <p:nvPr>
            <p:ph type="title" hasCustomPrompt="1"/>
          </p:nvPr>
        </p:nvSpPr>
        <p:spPr>
          <a:xfrm>
            <a:off x="628649" y="511251"/>
            <a:ext cx="5334829" cy="1096760"/>
          </a:xfrm>
          <a:prstGeom prst="rect">
            <a:avLst/>
          </a:prstGeom>
          <a:effectLst>
            <a:outerShdw blurRad="114300" dist="12700" dir="5400000" algn="ctr" rotWithShape="0">
              <a:srgbClr val="000000">
                <a:alpha val="26000"/>
              </a:srgbClr>
            </a:outerShdw>
          </a:effectLst>
        </p:spPr>
        <p:txBody>
          <a:bodyPr/>
          <a:lstStyle>
            <a:lvl1pPr>
              <a:defRPr b="1">
                <a:solidFill>
                  <a:schemeClr val="bg1"/>
                </a:solidFill>
                <a:latin typeface="+mn-lt"/>
              </a:defRPr>
            </a:lvl1pPr>
          </a:lstStyle>
          <a:p>
            <a:r>
              <a:rPr lang="fi-FI" dirty="0"/>
              <a:t>Lapin yliopiston </a:t>
            </a:r>
            <a:br>
              <a:rPr lang="fi-FI" dirty="0"/>
            </a:br>
            <a:r>
              <a:rPr lang="fi-FI" dirty="0"/>
              <a:t>avainluvut 2023</a:t>
            </a:r>
            <a:endParaRPr lang="en-US" dirty="0"/>
          </a:p>
        </p:txBody>
      </p:sp>
      <p:sp>
        <p:nvSpPr>
          <p:cNvPr id="28" name="Title 1">
            <a:extLst>
              <a:ext uri="{FF2B5EF4-FFF2-40B4-BE49-F238E27FC236}">
                <a16:creationId xmlns:a16="http://schemas.microsoft.com/office/drawing/2014/main" id="{14F5A04A-A24C-4D23-975F-A0371E7180A9}"/>
              </a:ext>
            </a:extLst>
          </p:cNvPr>
          <p:cNvSpPr txBox="1">
            <a:spLocks/>
          </p:cNvSpPr>
          <p:nvPr userDrawn="1"/>
        </p:nvSpPr>
        <p:spPr>
          <a:xfrm>
            <a:off x="6381185" y="1000125"/>
            <a:ext cx="2484285" cy="650081"/>
          </a:xfrm>
          <a:prstGeom prst="rect">
            <a:avLst/>
          </a:prstGeom>
          <a:effectLst>
            <a:outerShdw blurRad="215900" dist="12700" dir="5400000" algn="ctr" rotWithShape="0">
              <a:srgbClr val="000000">
                <a:alpha val="40000"/>
              </a:srgbClr>
            </a:outerShdw>
          </a:effectLst>
        </p:spPr>
        <p:txBody>
          <a:bodyPr/>
          <a:lstStyle>
            <a:lvl1pPr algn="l" defTabSz="685800" rtl="0" eaLnBrk="1" latinLnBrk="0" hangingPunct="1">
              <a:lnSpc>
                <a:spcPct val="90000"/>
              </a:lnSpc>
              <a:spcBef>
                <a:spcPct val="0"/>
              </a:spcBef>
              <a:buNone/>
              <a:defRPr sz="2800" b="1" kern="1200">
                <a:solidFill>
                  <a:srgbClr val="006699"/>
                </a:solidFill>
                <a:latin typeface="+mn-lt"/>
                <a:ea typeface="+mj-ea"/>
                <a:cs typeface="+mj-cs"/>
              </a:defRPr>
            </a:lvl1pPr>
          </a:lstStyle>
          <a:p>
            <a:pPr algn="ctr">
              <a:lnSpc>
                <a:spcPts val="2400"/>
              </a:lnSpc>
            </a:pPr>
            <a:r>
              <a:rPr lang="fi-FI" sz="4000" dirty="0">
                <a:solidFill>
                  <a:schemeClr val="bg1"/>
                </a:solidFill>
                <a:latin typeface="+mn-lt"/>
              </a:rPr>
              <a:t>365</a:t>
            </a:r>
            <a:r>
              <a:rPr lang="fi-FI" dirty="0">
                <a:solidFill>
                  <a:schemeClr val="bg1"/>
                </a:solidFill>
                <a:latin typeface="Gudea" panose="02000000000000000000" pitchFamily="2" charset="0"/>
              </a:rPr>
              <a:t> </a:t>
            </a:r>
          </a:p>
          <a:p>
            <a:pPr algn="ctr">
              <a:lnSpc>
                <a:spcPts val="2000"/>
              </a:lnSpc>
            </a:pPr>
            <a:endParaRPr lang="fi-FI" sz="1600" dirty="0">
              <a:solidFill>
                <a:schemeClr val="bg1"/>
              </a:solidFill>
              <a:latin typeface="Gudea" panose="02000000000000000000" pitchFamily="2" charset="0"/>
            </a:endParaRPr>
          </a:p>
          <a:p>
            <a:pPr algn="ctr">
              <a:lnSpc>
                <a:spcPct val="100000"/>
              </a:lnSpc>
            </a:pPr>
            <a:endParaRPr lang="en-US" sz="1600" dirty="0">
              <a:solidFill>
                <a:schemeClr val="bg1"/>
              </a:solidFill>
              <a:latin typeface="Gudea" panose="02000000000000000000" pitchFamily="2" charset="0"/>
            </a:endParaRPr>
          </a:p>
        </p:txBody>
      </p:sp>
      <p:sp>
        <p:nvSpPr>
          <p:cNvPr id="29" name="Title 1">
            <a:extLst>
              <a:ext uri="{FF2B5EF4-FFF2-40B4-BE49-F238E27FC236}">
                <a16:creationId xmlns:a16="http://schemas.microsoft.com/office/drawing/2014/main" id="{FB2FB9B8-9336-4EF7-AF07-37240F2FAEEA}"/>
              </a:ext>
            </a:extLst>
          </p:cNvPr>
          <p:cNvSpPr txBox="1">
            <a:spLocks/>
          </p:cNvSpPr>
          <p:nvPr userDrawn="1"/>
        </p:nvSpPr>
        <p:spPr>
          <a:xfrm>
            <a:off x="6381185" y="1361488"/>
            <a:ext cx="2484285" cy="650081"/>
          </a:xfrm>
          <a:prstGeom prst="rect">
            <a:avLst/>
          </a:prstGeom>
          <a:effectLst>
            <a:outerShdw blurRad="215900" dist="12700" dir="5400000" algn="ctr" rotWithShape="0">
              <a:srgbClr val="000000">
                <a:alpha val="40000"/>
              </a:srgbClr>
            </a:outerShdw>
          </a:effectLst>
        </p:spPr>
        <p:txBody>
          <a:bodyPr/>
          <a:lstStyle>
            <a:lvl1pPr algn="l" defTabSz="685800" rtl="0" eaLnBrk="1" latinLnBrk="0" hangingPunct="1">
              <a:lnSpc>
                <a:spcPct val="90000"/>
              </a:lnSpc>
              <a:spcBef>
                <a:spcPct val="0"/>
              </a:spcBef>
              <a:buNone/>
              <a:defRPr sz="2800" b="1" kern="1200">
                <a:solidFill>
                  <a:srgbClr val="006699"/>
                </a:solidFill>
                <a:latin typeface="+mn-lt"/>
                <a:ea typeface="+mj-ea"/>
                <a:cs typeface="+mj-cs"/>
              </a:defRPr>
            </a:lvl1pPr>
          </a:lstStyle>
          <a:p>
            <a:pPr algn="ctr">
              <a:lnSpc>
                <a:spcPts val="1800"/>
              </a:lnSpc>
            </a:pPr>
            <a:r>
              <a:rPr lang="fi-FI" sz="1500" spc="50" baseline="0" dirty="0">
                <a:solidFill>
                  <a:schemeClr val="bg1"/>
                </a:solidFill>
                <a:latin typeface="+mn-lt"/>
              </a:rPr>
              <a:t>VERTAISARVIOIDUT TIETEELLISET ARTIKKELIT</a:t>
            </a:r>
          </a:p>
          <a:p>
            <a:pPr algn="ctr">
              <a:lnSpc>
                <a:spcPts val="2000"/>
              </a:lnSpc>
            </a:pPr>
            <a:endParaRPr lang="fi-FI" sz="1600" dirty="0">
              <a:solidFill>
                <a:schemeClr val="bg1"/>
              </a:solidFill>
              <a:latin typeface="Gudea" panose="02000000000000000000" pitchFamily="2" charset="0"/>
            </a:endParaRPr>
          </a:p>
          <a:p>
            <a:pPr algn="ctr">
              <a:lnSpc>
                <a:spcPct val="100000"/>
              </a:lnSpc>
            </a:pPr>
            <a:endParaRPr lang="en-US" sz="1600" dirty="0">
              <a:solidFill>
                <a:schemeClr val="bg1"/>
              </a:solidFill>
              <a:latin typeface="Gudea" panose="02000000000000000000" pitchFamily="2" charset="0"/>
            </a:endParaRPr>
          </a:p>
        </p:txBody>
      </p:sp>
      <p:sp>
        <p:nvSpPr>
          <p:cNvPr id="30" name="Title 1">
            <a:extLst>
              <a:ext uri="{FF2B5EF4-FFF2-40B4-BE49-F238E27FC236}">
                <a16:creationId xmlns:a16="http://schemas.microsoft.com/office/drawing/2014/main" id="{57F23618-1CEC-4BD7-A2B7-BC59066B6A0F}"/>
              </a:ext>
            </a:extLst>
          </p:cNvPr>
          <p:cNvSpPr txBox="1">
            <a:spLocks/>
          </p:cNvSpPr>
          <p:nvPr userDrawn="1"/>
        </p:nvSpPr>
        <p:spPr>
          <a:xfrm>
            <a:off x="6381185" y="2359817"/>
            <a:ext cx="2484285" cy="650081"/>
          </a:xfrm>
          <a:prstGeom prst="rect">
            <a:avLst/>
          </a:prstGeom>
          <a:effectLst>
            <a:outerShdw blurRad="215900" dist="12700" dir="5400000" algn="ctr" rotWithShape="0">
              <a:srgbClr val="000000">
                <a:alpha val="40000"/>
              </a:srgbClr>
            </a:outerShdw>
          </a:effectLst>
        </p:spPr>
        <p:txBody>
          <a:bodyPr/>
          <a:lstStyle>
            <a:lvl1pPr algn="l" defTabSz="685800" rtl="0" eaLnBrk="1" latinLnBrk="0" hangingPunct="1">
              <a:lnSpc>
                <a:spcPct val="90000"/>
              </a:lnSpc>
              <a:spcBef>
                <a:spcPct val="0"/>
              </a:spcBef>
              <a:buNone/>
              <a:defRPr sz="2800" b="1" kern="1200">
                <a:solidFill>
                  <a:srgbClr val="006699"/>
                </a:solidFill>
                <a:latin typeface="+mn-lt"/>
                <a:ea typeface="+mj-ea"/>
                <a:cs typeface="+mj-cs"/>
              </a:defRPr>
            </a:lvl1pPr>
          </a:lstStyle>
          <a:p>
            <a:pPr algn="ctr">
              <a:lnSpc>
                <a:spcPts val="2400"/>
              </a:lnSpc>
            </a:pPr>
            <a:r>
              <a:rPr lang="fi-FI" sz="4000" dirty="0">
                <a:solidFill>
                  <a:schemeClr val="bg1"/>
                </a:solidFill>
                <a:latin typeface="+mn-lt"/>
              </a:rPr>
              <a:t>210</a:t>
            </a:r>
            <a:r>
              <a:rPr lang="fi-FI" dirty="0">
                <a:solidFill>
                  <a:schemeClr val="bg1"/>
                </a:solidFill>
                <a:latin typeface="+mn-lt"/>
              </a:rPr>
              <a:t> </a:t>
            </a:r>
          </a:p>
          <a:p>
            <a:pPr algn="ctr">
              <a:lnSpc>
                <a:spcPts val="2400"/>
              </a:lnSpc>
            </a:pPr>
            <a:r>
              <a:rPr lang="fi-FI" sz="1500" spc="50" baseline="0" dirty="0">
                <a:solidFill>
                  <a:schemeClr val="bg1"/>
                </a:solidFill>
                <a:latin typeface="+mn-lt"/>
              </a:rPr>
              <a:t>TAIDEJULKAISUT</a:t>
            </a:r>
          </a:p>
          <a:p>
            <a:pPr algn="ctr">
              <a:lnSpc>
                <a:spcPts val="2000"/>
              </a:lnSpc>
            </a:pPr>
            <a:endParaRPr lang="fi-FI" sz="1600" dirty="0">
              <a:solidFill>
                <a:schemeClr val="bg1"/>
              </a:solidFill>
              <a:latin typeface="Gudea" panose="02000000000000000000" pitchFamily="2" charset="0"/>
            </a:endParaRPr>
          </a:p>
          <a:p>
            <a:pPr algn="ctr">
              <a:lnSpc>
                <a:spcPct val="100000"/>
              </a:lnSpc>
            </a:pPr>
            <a:endParaRPr lang="en-US" sz="1600" dirty="0">
              <a:solidFill>
                <a:schemeClr val="bg1"/>
              </a:solidFill>
              <a:latin typeface="Gudea" panose="02000000000000000000" pitchFamily="2" charset="0"/>
            </a:endParaRPr>
          </a:p>
        </p:txBody>
      </p:sp>
      <p:sp>
        <p:nvSpPr>
          <p:cNvPr id="38" name="Title 1">
            <a:extLst>
              <a:ext uri="{FF2B5EF4-FFF2-40B4-BE49-F238E27FC236}">
                <a16:creationId xmlns:a16="http://schemas.microsoft.com/office/drawing/2014/main" id="{3647106A-3DF9-4C94-85BD-0A915DE290A0}"/>
              </a:ext>
            </a:extLst>
          </p:cNvPr>
          <p:cNvSpPr txBox="1">
            <a:spLocks/>
          </p:cNvSpPr>
          <p:nvPr userDrawn="1"/>
        </p:nvSpPr>
        <p:spPr>
          <a:xfrm>
            <a:off x="142258" y="1969375"/>
            <a:ext cx="2484285" cy="650081"/>
          </a:xfrm>
          <a:prstGeom prst="rect">
            <a:avLst/>
          </a:prstGeom>
          <a:effectLst>
            <a:outerShdw blurRad="215900" dir="5400000" algn="ctr" rotWithShape="0">
              <a:schemeClr val="tx1">
                <a:alpha val="40000"/>
              </a:schemeClr>
            </a:outerShdw>
          </a:effectLst>
        </p:spPr>
        <p:txBody>
          <a:bodyPr/>
          <a:lstStyle>
            <a:lvl1pPr algn="l" defTabSz="685800" rtl="0" eaLnBrk="1" latinLnBrk="0" hangingPunct="1">
              <a:lnSpc>
                <a:spcPct val="90000"/>
              </a:lnSpc>
              <a:spcBef>
                <a:spcPct val="0"/>
              </a:spcBef>
              <a:buNone/>
              <a:defRPr sz="2800" b="1" kern="1200">
                <a:solidFill>
                  <a:srgbClr val="006699"/>
                </a:solidFill>
                <a:latin typeface="+mn-lt"/>
                <a:ea typeface="+mj-ea"/>
                <a:cs typeface="+mj-cs"/>
              </a:defRPr>
            </a:lvl1pPr>
          </a:lstStyle>
          <a:p>
            <a:pPr algn="ctr">
              <a:lnSpc>
                <a:spcPts val="2400"/>
              </a:lnSpc>
            </a:pPr>
            <a:r>
              <a:rPr lang="fi-FI" sz="4000" dirty="0">
                <a:solidFill>
                  <a:schemeClr val="bg1"/>
                </a:solidFill>
                <a:latin typeface="+mn-lt"/>
              </a:rPr>
              <a:t>20</a:t>
            </a:r>
            <a:r>
              <a:rPr lang="fi-FI" dirty="0">
                <a:solidFill>
                  <a:schemeClr val="bg1"/>
                </a:solidFill>
                <a:latin typeface="+mn-lt"/>
              </a:rPr>
              <a:t> </a:t>
            </a:r>
          </a:p>
          <a:p>
            <a:pPr algn="ctr">
              <a:lnSpc>
                <a:spcPts val="2400"/>
              </a:lnSpc>
            </a:pPr>
            <a:r>
              <a:rPr lang="fi-FI" sz="1500" spc="50" baseline="0" dirty="0">
                <a:solidFill>
                  <a:schemeClr val="bg1"/>
                </a:solidFill>
                <a:latin typeface="+mn-lt"/>
              </a:rPr>
              <a:t>TOHTORIT</a:t>
            </a:r>
          </a:p>
          <a:p>
            <a:pPr algn="ctr">
              <a:lnSpc>
                <a:spcPts val="2000"/>
              </a:lnSpc>
            </a:pPr>
            <a:endParaRPr lang="fi-FI" sz="1600" dirty="0">
              <a:solidFill>
                <a:schemeClr val="bg1"/>
              </a:solidFill>
              <a:latin typeface="Gudea" panose="02000000000000000000" pitchFamily="2" charset="0"/>
            </a:endParaRPr>
          </a:p>
          <a:p>
            <a:pPr algn="ctr">
              <a:lnSpc>
                <a:spcPct val="100000"/>
              </a:lnSpc>
            </a:pPr>
            <a:endParaRPr lang="en-US" sz="1600" dirty="0">
              <a:solidFill>
                <a:schemeClr val="bg1"/>
              </a:solidFill>
              <a:latin typeface="Gudea" panose="02000000000000000000" pitchFamily="2" charset="0"/>
            </a:endParaRPr>
          </a:p>
        </p:txBody>
      </p:sp>
      <p:sp>
        <p:nvSpPr>
          <p:cNvPr id="40" name="Title 1">
            <a:extLst>
              <a:ext uri="{FF2B5EF4-FFF2-40B4-BE49-F238E27FC236}">
                <a16:creationId xmlns:a16="http://schemas.microsoft.com/office/drawing/2014/main" id="{665B2FE4-2EFC-4099-A4D7-4D2511A56226}"/>
              </a:ext>
            </a:extLst>
          </p:cNvPr>
          <p:cNvSpPr txBox="1">
            <a:spLocks/>
          </p:cNvSpPr>
          <p:nvPr userDrawn="1"/>
        </p:nvSpPr>
        <p:spPr>
          <a:xfrm>
            <a:off x="1568294" y="1969374"/>
            <a:ext cx="2484285" cy="650081"/>
          </a:xfrm>
          <a:prstGeom prst="rect">
            <a:avLst/>
          </a:prstGeom>
          <a:effectLst>
            <a:outerShdw blurRad="215900" dist="12700" dir="5400000" algn="ctr" rotWithShape="0">
              <a:srgbClr val="000000">
                <a:alpha val="40000"/>
              </a:srgbClr>
            </a:outerShdw>
          </a:effectLst>
        </p:spPr>
        <p:txBody>
          <a:bodyPr/>
          <a:lstStyle>
            <a:lvl1pPr algn="l" defTabSz="685800" rtl="0" eaLnBrk="1" latinLnBrk="0" hangingPunct="1">
              <a:lnSpc>
                <a:spcPct val="90000"/>
              </a:lnSpc>
              <a:spcBef>
                <a:spcPct val="0"/>
              </a:spcBef>
              <a:buNone/>
              <a:defRPr sz="2800" b="1" kern="1200">
                <a:solidFill>
                  <a:srgbClr val="006699"/>
                </a:solidFill>
                <a:latin typeface="+mn-lt"/>
                <a:ea typeface="+mj-ea"/>
                <a:cs typeface="+mj-cs"/>
              </a:defRPr>
            </a:lvl1pPr>
          </a:lstStyle>
          <a:p>
            <a:pPr algn="ctr">
              <a:lnSpc>
                <a:spcPts val="2400"/>
              </a:lnSpc>
            </a:pPr>
            <a:r>
              <a:rPr lang="fi-FI" sz="4000" dirty="0">
                <a:solidFill>
                  <a:schemeClr val="bg1"/>
                </a:solidFill>
                <a:latin typeface="+mn-lt"/>
              </a:rPr>
              <a:t>520</a:t>
            </a:r>
            <a:r>
              <a:rPr lang="fi-FI" dirty="0">
                <a:solidFill>
                  <a:schemeClr val="bg1"/>
                </a:solidFill>
                <a:latin typeface="+mn-lt"/>
              </a:rPr>
              <a:t> </a:t>
            </a:r>
          </a:p>
          <a:p>
            <a:pPr algn="ctr">
              <a:lnSpc>
                <a:spcPts val="2400"/>
              </a:lnSpc>
            </a:pPr>
            <a:r>
              <a:rPr lang="fi-FI" sz="1500" spc="50" baseline="0" dirty="0">
                <a:solidFill>
                  <a:schemeClr val="bg1"/>
                </a:solidFill>
                <a:latin typeface="+mn-lt"/>
              </a:rPr>
              <a:t>MAISTERIT</a:t>
            </a:r>
          </a:p>
          <a:p>
            <a:pPr algn="ctr">
              <a:lnSpc>
                <a:spcPts val="2000"/>
              </a:lnSpc>
            </a:pPr>
            <a:endParaRPr lang="fi-FI" sz="1600" dirty="0">
              <a:solidFill>
                <a:schemeClr val="bg1"/>
              </a:solidFill>
              <a:latin typeface="Gudea" panose="02000000000000000000" pitchFamily="2" charset="0"/>
            </a:endParaRPr>
          </a:p>
          <a:p>
            <a:pPr algn="ctr">
              <a:lnSpc>
                <a:spcPct val="100000"/>
              </a:lnSpc>
            </a:pPr>
            <a:endParaRPr lang="en-US" sz="1600" dirty="0">
              <a:solidFill>
                <a:schemeClr val="bg1"/>
              </a:solidFill>
              <a:latin typeface="Gudea" panose="02000000000000000000" pitchFamily="2" charset="0"/>
            </a:endParaRPr>
          </a:p>
        </p:txBody>
      </p:sp>
      <p:pic>
        <p:nvPicPr>
          <p:cNvPr id="43" name="Picture 42">
            <a:extLst>
              <a:ext uri="{FF2B5EF4-FFF2-40B4-BE49-F238E27FC236}">
                <a16:creationId xmlns:a16="http://schemas.microsoft.com/office/drawing/2014/main" id="{774D0AC2-5B57-4374-B0CF-EAD6491C57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2435" y="3362325"/>
            <a:ext cx="3731566" cy="1788042"/>
          </a:xfrm>
          <a:prstGeom prst="rect">
            <a:avLst/>
          </a:prstGeom>
        </p:spPr>
      </p:pic>
      <p:pic>
        <p:nvPicPr>
          <p:cNvPr id="44" name="Picture 43">
            <a:extLst>
              <a:ext uri="{FF2B5EF4-FFF2-40B4-BE49-F238E27FC236}">
                <a16:creationId xmlns:a16="http://schemas.microsoft.com/office/drawing/2014/main" id="{6051A982-A57A-4E1F-9DC3-18184B08C6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31610" y="4462925"/>
            <a:ext cx="2074216" cy="543445"/>
          </a:xfrm>
          <a:prstGeom prst="rect">
            <a:avLst/>
          </a:prstGeom>
        </p:spPr>
      </p:pic>
      <p:sp>
        <p:nvSpPr>
          <p:cNvPr id="13" name="Title 1">
            <a:extLst>
              <a:ext uri="{FF2B5EF4-FFF2-40B4-BE49-F238E27FC236}">
                <a16:creationId xmlns:a16="http://schemas.microsoft.com/office/drawing/2014/main" id="{DE0A08A4-2F70-41F4-9187-C833C11CDE75}"/>
              </a:ext>
            </a:extLst>
          </p:cNvPr>
          <p:cNvSpPr txBox="1">
            <a:spLocks/>
          </p:cNvSpPr>
          <p:nvPr userDrawn="1"/>
        </p:nvSpPr>
        <p:spPr>
          <a:xfrm>
            <a:off x="142258" y="2980818"/>
            <a:ext cx="2484285" cy="650081"/>
          </a:xfrm>
          <a:prstGeom prst="rect">
            <a:avLst/>
          </a:prstGeom>
          <a:effectLst>
            <a:outerShdw blurRad="215900" dist="12700" dir="5400000" algn="ctr" rotWithShape="0">
              <a:srgbClr val="000000">
                <a:alpha val="40000"/>
              </a:srgbClr>
            </a:outerShdw>
          </a:effectLst>
        </p:spPr>
        <p:txBody>
          <a:bodyPr/>
          <a:lstStyle>
            <a:lvl1pPr algn="l" defTabSz="685800" rtl="0" eaLnBrk="1" latinLnBrk="0" hangingPunct="1">
              <a:lnSpc>
                <a:spcPct val="90000"/>
              </a:lnSpc>
              <a:spcBef>
                <a:spcPct val="0"/>
              </a:spcBef>
              <a:buNone/>
              <a:defRPr sz="2800" b="1" kern="1200">
                <a:solidFill>
                  <a:srgbClr val="006699"/>
                </a:solidFill>
                <a:latin typeface="+mn-lt"/>
                <a:ea typeface="+mj-ea"/>
                <a:cs typeface="+mj-cs"/>
              </a:defRPr>
            </a:lvl1pPr>
          </a:lstStyle>
          <a:p>
            <a:pPr algn="ctr">
              <a:lnSpc>
                <a:spcPts val="2400"/>
              </a:lnSpc>
            </a:pPr>
            <a:r>
              <a:rPr lang="fi-FI" sz="4000" dirty="0">
                <a:solidFill>
                  <a:schemeClr val="bg1"/>
                </a:solidFill>
                <a:latin typeface="+mn-lt"/>
              </a:rPr>
              <a:t>455</a:t>
            </a:r>
            <a:r>
              <a:rPr lang="fi-FI" dirty="0">
                <a:solidFill>
                  <a:schemeClr val="bg1"/>
                </a:solidFill>
                <a:latin typeface="+mn-lt"/>
              </a:rPr>
              <a:t> </a:t>
            </a:r>
          </a:p>
          <a:p>
            <a:pPr algn="ctr">
              <a:lnSpc>
                <a:spcPts val="2400"/>
              </a:lnSpc>
            </a:pPr>
            <a:r>
              <a:rPr lang="fi-FI" sz="1500" spc="50" baseline="0" dirty="0">
                <a:solidFill>
                  <a:schemeClr val="bg1"/>
                </a:solidFill>
                <a:latin typeface="+mn-lt"/>
              </a:rPr>
              <a:t>KANDIDAATIT</a:t>
            </a:r>
          </a:p>
          <a:p>
            <a:pPr algn="ctr">
              <a:lnSpc>
                <a:spcPts val="2000"/>
              </a:lnSpc>
            </a:pPr>
            <a:endParaRPr lang="fi-FI" sz="1600" dirty="0">
              <a:solidFill>
                <a:schemeClr val="bg1"/>
              </a:solidFill>
              <a:latin typeface="Gudea" panose="02000000000000000000" pitchFamily="2" charset="0"/>
            </a:endParaRPr>
          </a:p>
          <a:p>
            <a:pPr algn="ctr">
              <a:lnSpc>
                <a:spcPct val="100000"/>
              </a:lnSpc>
            </a:pPr>
            <a:endParaRPr lang="en-US" sz="1600" dirty="0">
              <a:solidFill>
                <a:schemeClr val="bg1"/>
              </a:solidFill>
              <a:latin typeface="Gudea" panose="02000000000000000000" pitchFamily="2" charset="0"/>
            </a:endParaRPr>
          </a:p>
        </p:txBody>
      </p:sp>
    </p:spTree>
    <p:extLst>
      <p:ext uri="{BB962C8B-B14F-4D97-AF65-F5344CB8AC3E}">
        <p14:creationId xmlns:p14="http://schemas.microsoft.com/office/powerpoint/2010/main" val="244071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Otsikko ja sisältö">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CA0CBBD-3AD5-4EA2-BBD0-51571190A0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81"/>
            <a:ext cx="9144000" cy="5143500"/>
          </a:xfrm>
          <a:prstGeom prst="rect">
            <a:avLst/>
          </a:prstGeom>
        </p:spPr>
      </p:pic>
      <p:sp>
        <p:nvSpPr>
          <p:cNvPr id="2" name="Title 1"/>
          <p:cNvSpPr>
            <a:spLocks noGrp="1"/>
          </p:cNvSpPr>
          <p:nvPr>
            <p:ph type="title" hasCustomPrompt="1"/>
          </p:nvPr>
        </p:nvSpPr>
        <p:spPr>
          <a:xfrm>
            <a:off x="628650" y="511251"/>
            <a:ext cx="4410075" cy="937007"/>
          </a:xfrm>
          <a:prstGeom prst="rect">
            <a:avLst/>
          </a:prstGeom>
        </p:spPr>
        <p:txBody>
          <a:bodyPr/>
          <a:lstStyle>
            <a:lvl1pPr>
              <a:defRPr b="1">
                <a:solidFill>
                  <a:srgbClr val="006699"/>
                </a:solidFill>
                <a:latin typeface="+mn-lt"/>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pic>
        <p:nvPicPr>
          <p:cNvPr id="11" name="Picture 10">
            <a:extLst>
              <a:ext uri="{FF2B5EF4-FFF2-40B4-BE49-F238E27FC236}">
                <a16:creationId xmlns:a16="http://schemas.microsoft.com/office/drawing/2014/main" id="{495D71B2-4CB9-4548-A483-D863FA20C5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2435" y="3362325"/>
            <a:ext cx="3731566" cy="1788042"/>
          </a:xfrm>
          <a:prstGeom prst="rect">
            <a:avLst/>
          </a:prstGeom>
        </p:spPr>
      </p:pic>
      <p:pic>
        <p:nvPicPr>
          <p:cNvPr id="12" name="Picture 11">
            <a:extLst>
              <a:ext uri="{FF2B5EF4-FFF2-40B4-BE49-F238E27FC236}">
                <a16:creationId xmlns:a16="http://schemas.microsoft.com/office/drawing/2014/main" id="{DC56C386-FF32-498B-8820-A24393A4772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31610" y="4462925"/>
            <a:ext cx="2074216" cy="543445"/>
          </a:xfrm>
          <a:prstGeom prst="rect">
            <a:avLst/>
          </a:prstGeom>
        </p:spPr>
      </p:pic>
      <p:sp>
        <p:nvSpPr>
          <p:cNvPr id="19" name="Content Placeholder 2">
            <a:extLst>
              <a:ext uri="{FF2B5EF4-FFF2-40B4-BE49-F238E27FC236}">
                <a16:creationId xmlns:a16="http://schemas.microsoft.com/office/drawing/2014/main" id="{5CB42DF8-3F26-4846-86EC-A6F7C741A5CC}"/>
              </a:ext>
            </a:extLst>
          </p:cNvPr>
          <p:cNvSpPr>
            <a:spLocks noGrp="1"/>
          </p:cNvSpPr>
          <p:nvPr>
            <p:ph idx="1" hasCustomPrompt="1"/>
          </p:nvPr>
        </p:nvSpPr>
        <p:spPr>
          <a:xfrm>
            <a:off x="628651" y="1654743"/>
            <a:ext cx="3476690" cy="3003704"/>
          </a:xfrm>
          <a:prstGeom prst="rect">
            <a:avLst/>
          </a:prstGeom>
        </p:spPr>
        <p:txBody>
          <a:bodyPr/>
          <a:lstStyle>
            <a:lvl1pPr marL="171450" indent="-171450">
              <a:buClr>
                <a:srgbClr val="006699"/>
              </a:buClr>
              <a:buSzPct val="90000"/>
              <a:buFont typeface="Arial" panose="020B0604020202020204" pitchFamily="34" charset="0"/>
              <a:buChar char="•"/>
              <a:defRPr b="0">
                <a:latin typeface="+mn-lt"/>
              </a:defRPr>
            </a:lvl1pPr>
            <a:lvl2pPr marL="514350" indent="-171450">
              <a:buClr>
                <a:srgbClr val="006699"/>
              </a:buClr>
              <a:buSzPct val="60000"/>
              <a:buFont typeface="Arial" panose="020B0604020202020204" pitchFamily="34" charset="0"/>
              <a:buChar char="•"/>
              <a:defRPr>
                <a:latin typeface="+mn-lt"/>
              </a:defRPr>
            </a:lvl2pPr>
            <a:lvl3pPr>
              <a:defRPr>
                <a:latin typeface="+mn-lt"/>
              </a:defRPr>
            </a:lvl3pPr>
            <a:lvl4pPr>
              <a:defRPr>
                <a:latin typeface="+mn-lt"/>
              </a:defRPr>
            </a:lvl4pPr>
            <a:lvl5pPr>
              <a:defRPr>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a:p>
            <a:pPr lvl="0"/>
            <a:endParaRPr lang="fi-FI" dirty="0"/>
          </a:p>
        </p:txBody>
      </p:sp>
    </p:spTree>
    <p:extLst>
      <p:ext uri="{BB962C8B-B14F-4D97-AF65-F5344CB8AC3E}">
        <p14:creationId xmlns:p14="http://schemas.microsoft.com/office/powerpoint/2010/main" val="1629208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2FFF424-46EC-484B-BB1D-73A8A0CC13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82487" y="0"/>
            <a:ext cx="4161513" cy="5148263"/>
          </a:xfrm>
          <a:prstGeom prst="rect">
            <a:avLst/>
          </a:prstGeom>
        </p:spPr>
      </p:pic>
      <p:pic>
        <p:nvPicPr>
          <p:cNvPr id="12" name="Picture 11">
            <a:extLst>
              <a:ext uri="{FF2B5EF4-FFF2-40B4-BE49-F238E27FC236}">
                <a16:creationId xmlns:a16="http://schemas.microsoft.com/office/drawing/2014/main" id="{0A23EBDC-588C-445D-825C-C9DBB7E445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42234" cy="5148263"/>
          </a:xfrm>
          <a:prstGeom prst="rect">
            <a:avLst/>
          </a:prstGeom>
        </p:spPr>
      </p:pic>
      <p:pic>
        <p:nvPicPr>
          <p:cNvPr id="13" name="Picture 12">
            <a:extLst>
              <a:ext uri="{FF2B5EF4-FFF2-40B4-BE49-F238E27FC236}">
                <a16:creationId xmlns:a16="http://schemas.microsoft.com/office/drawing/2014/main" id="{F3FA77BC-584B-436B-85DA-B8A72D5405D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12435" y="3362325"/>
            <a:ext cx="3731566" cy="1788042"/>
          </a:xfrm>
          <a:prstGeom prst="rect">
            <a:avLst/>
          </a:prstGeom>
        </p:spPr>
      </p:pic>
      <p:pic>
        <p:nvPicPr>
          <p:cNvPr id="14" name="Picture 13">
            <a:extLst>
              <a:ext uri="{FF2B5EF4-FFF2-40B4-BE49-F238E27FC236}">
                <a16:creationId xmlns:a16="http://schemas.microsoft.com/office/drawing/2014/main" id="{8E6969BD-3C36-4944-B41A-6E52029C30C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431610" y="4462925"/>
            <a:ext cx="2074216" cy="543445"/>
          </a:xfrm>
          <a:prstGeom prst="rect">
            <a:avLst/>
          </a:prstGeom>
        </p:spPr>
      </p:pic>
      <p:sp>
        <p:nvSpPr>
          <p:cNvPr id="2" name="Title 1"/>
          <p:cNvSpPr>
            <a:spLocks noGrp="1"/>
          </p:cNvSpPr>
          <p:nvPr>
            <p:ph type="title"/>
          </p:nvPr>
        </p:nvSpPr>
        <p:spPr>
          <a:xfrm>
            <a:off x="628650" y="511251"/>
            <a:ext cx="4315416" cy="914400"/>
          </a:xfrm>
          <a:prstGeom prst="rect">
            <a:avLst/>
          </a:prstGeom>
        </p:spPr>
        <p:txBody>
          <a:bodyPr/>
          <a:lstStyle>
            <a:lvl1pPr>
              <a:defRPr b="1">
                <a:solidFill>
                  <a:srgbClr val="006699"/>
                </a:solidFill>
                <a:latin typeface="+mn-lt"/>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a:xfrm>
            <a:off x="628650" y="1633308"/>
            <a:ext cx="4315416" cy="3003704"/>
          </a:xfrm>
          <a:prstGeom prst="rect">
            <a:avLst/>
          </a:prstGeom>
        </p:spPr>
        <p:txBody>
          <a:bodyPr/>
          <a:lstStyle>
            <a:lvl1pPr marL="171450" indent="-171450">
              <a:lnSpc>
                <a:spcPct val="100000"/>
              </a:lnSpc>
              <a:buClr>
                <a:srgbClr val="006699"/>
              </a:buClr>
              <a:buSzPct val="90000"/>
              <a:buFont typeface="Arial" panose="020B0604020202020204" pitchFamily="34" charset="0"/>
              <a:buChar char="•"/>
              <a:defRPr>
                <a:latin typeface="+mn-lt"/>
              </a:defRPr>
            </a:lvl1pPr>
            <a:lvl2pPr marL="514350" indent="-171450">
              <a:lnSpc>
                <a:spcPct val="100000"/>
              </a:lnSpc>
              <a:buClr>
                <a:srgbClr val="006699"/>
              </a:buClr>
              <a:buSzPct val="60000"/>
              <a:buFont typeface="Arial" panose="020B0604020202020204" pitchFamily="34" charset="0"/>
              <a:buChar char="•"/>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Tree>
    <p:extLst>
      <p:ext uri="{BB962C8B-B14F-4D97-AF65-F5344CB8AC3E}">
        <p14:creationId xmlns:p14="http://schemas.microsoft.com/office/powerpoint/2010/main" val="91643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0F1F24-8BAD-4D8B-9F03-2837A18BAD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82487" y="0"/>
            <a:ext cx="4161513" cy="5148263"/>
          </a:xfrm>
          <a:prstGeom prst="rect">
            <a:avLst/>
          </a:prstGeom>
        </p:spPr>
      </p:pic>
      <p:pic>
        <p:nvPicPr>
          <p:cNvPr id="12" name="Picture 11">
            <a:extLst>
              <a:ext uri="{FF2B5EF4-FFF2-40B4-BE49-F238E27FC236}">
                <a16:creationId xmlns:a16="http://schemas.microsoft.com/office/drawing/2014/main" id="{0A23EBDC-588C-445D-825C-C9DBB7E445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42234" cy="5148263"/>
          </a:xfrm>
          <a:prstGeom prst="rect">
            <a:avLst/>
          </a:prstGeom>
        </p:spPr>
      </p:pic>
      <p:pic>
        <p:nvPicPr>
          <p:cNvPr id="13" name="Picture 12">
            <a:extLst>
              <a:ext uri="{FF2B5EF4-FFF2-40B4-BE49-F238E27FC236}">
                <a16:creationId xmlns:a16="http://schemas.microsoft.com/office/drawing/2014/main" id="{F3FA77BC-584B-436B-85DA-B8A72D5405D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12435" y="3362325"/>
            <a:ext cx="3731566" cy="1788042"/>
          </a:xfrm>
          <a:prstGeom prst="rect">
            <a:avLst/>
          </a:prstGeom>
        </p:spPr>
      </p:pic>
      <p:pic>
        <p:nvPicPr>
          <p:cNvPr id="14" name="Picture 13">
            <a:extLst>
              <a:ext uri="{FF2B5EF4-FFF2-40B4-BE49-F238E27FC236}">
                <a16:creationId xmlns:a16="http://schemas.microsoft.com/office/drawing/2014/main" id="{8E6969BD-3C36-4944-B41A-6E52029C30C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431610" y="4462925"/>
            <a:ext cx="2074216" cy="543445"/>
          </a:xfrm>
          <a:prstGeom prst="rect">
            <a:avLst/>
          </a:prstGeom>
        </p:spPr>
      </p:pic>
      <p:sp>
        <p:nvSpPr>
          <p:cNvPr id="2" name="Title 1"/>
          <p:cNvSpPr>
            <a:spLocks noGrp="1"/>
          </p:cNvSpPr>
          <p:nvPr>
            <p:ph type="title"/>
          </p:nvPr>
        </p:nvSpPr>
        <p:spPr>
          <a:xfrm>
            <a:off x="628650" y="511251"/>
            <a:ext cx="4315416" cy="914400"/>
          </a:xfrm>
          <a:prstGeom prst="rect">
            <a:avLst/>
          </a:prstGeom>
        </p:spPr>
        <p:txBody>
          <a:bodyPr/>
          <a:lstStyle>
            <a:lvl1pPr>
              <a:defRPr b="1">
                <a:solidFill>
                  <a:srgbClr val="006699"/>
                </a:solidFill>
                <a:latin typeface="+mn-lt"/>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hasCustomPrompt="1"/>
          </p:nvPr>
        </p:nvSpPr>
        <p:spPr>
          <a:xfrm>
            <a:off x="628650" y="1633308"/>
            <a:ext cx="4315416" cy="3003704"/>
          </a:xfrm>
          <a:prstGeom prst="rect">
            <a:avLst/>
          </a:prstGeom>
        </p:spPr>
        <p:txBody>
          <a:bodyPr/>
          <a:lstStyle>
            <a:lvl1pPr marL="171450" indent="-171450">
              <a:lnSpc>
                <a:spcPct val="100000"/>
              </a:lnSpc>
              <a:buClr>
                <a:srgbClr val="006699"/>
              </a:buClr>
              <a:buSzPct val="90000"/>
              <a:buFont typeface="Arial" panose="020B0604020202020204" pitchFamily="34" charset="0"/>
              <a:buChar char="•"/>
              <a:defRPr>
                <a:latin typeface="+mn-lt"/>
              </a:defRPr>
            </a:lvl1pPr>
            <a:lvl2pPr marL="514350" indent="-171450">
              <a:lnSpc>
                <a:spcPct val="100000"/>
              </a:lnSpc>
              <a:buClr>
                <a:srgbClr val="006699"/>
              </a:buClr>
              <a:buSzPct val="60000"/>
              <a:buFont typeface="Arial" panose="020B0604020202020204" pitchFamily="34" charset="0"/>
              <a:buChar char="•"/>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Tree>
    <p:extLst>
      <p:ext uri="{BB962C8B-B14F-4D97-AF65-F5344CB8AC3E}">
        <p14:creationId xmlns:p14="http://schemas.microsoft.com/office/powerpoint/2010/main" val="1084843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Otsikko ja sisältö">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5CF48D-948E-41AB-BC90-43538A5AF0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82487" y="-2104"/>
            <a:ext cx="4161513" cy="5148263"/>
          </a:xfrm>
          <a:prstGeom prst="rect">
            <a:avLst/>
          </a:prstGeom>
        </p:spPr>
      </p:pic>
      <p:pic>
        <p:nvPicPr>
          <p:cNvPr id="12" name="Picture 11">
            <a:extLst>
              <a:ext uri="{FF2B5EF4-FFF2-40B4-BE49-F238E27FC236}">
                <a16:creationId xmlns:a16="http://schemas.microsoft.com/office/drawing/2014/main" id="{0A23EBDC-588C-445D-825C-C9DBB7E445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42234" cy="5148263"/>
          </a:xfrm>
          <a:prstGeom prst="rect">
            <a:avLst/>
          </a:prstGeom>
        </p:spPr>
      </p:pic>
      <p:pic>
        <p:nvPicPr>
          <p:cNvPr id="13" name="Picture 12">
            <a:extLst>
              <a:ext uri="{FF2B5EF4-FFF2-40B4-BE49-F238E27FC236}">
                <a16:creationId xmlns:a16="http://schemas.microsoft.com/office/drawing/2014/main" id="{F3FA77BC-584B-436B-85DA-B8A72D5405D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12435" y="3362325"/>
            <a:ext cx="3731566" cy="1788042"/>
          </a:xfrm>
          <a:prstGeom prst="rect">
            <a:avLst/>
          </a:prstGeom>
        </p:spPr>
      </p:pic>
      <p:pic>
        <p:nvPicPr>
          <p:cNvPr id="14" name="Picture 13">
            <a:extLst>
              <a:ext uri="{FF2B5EF4-FFF2-40B4-BE49-F238E27FC236}">
                <a16:creationId xmlns:a16="http://schemas.microsoft.com/office/drawing/2014/main" id="{8E6969BD-3C36-4944-B41A-6E52029C30C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431610" y="4462925"/>
            <a:ext cx="2074216" cy="543445"/>
          </a:xfrm>
          <a:prstGeom prst="rect">
            <a:avLst/>
          </a:prstGeom>
        </p:spPr>
      </p:pic>
      <p:sp>
        <p:nvSpPr>
          <p:cNvPr id="2" name="Title 1"/>
          <p:cNvSpPr>
            <a:spLocks noGrp="1"/>
          </p:cNvSpPr>
          <p:nvPr>
            <p:ph type="title"/>
          </p:nvPr>
        </p:nvSpPr>
        <p:spPr>
          <a:xfrm>
            <a:off x="628650" y="511251"/>
            <a:ext cx="4315416" cy="914400"/>
          </a:xfrm>
          <a:prstGeom prst="rect">
            <a:avLst/>
          </a:prstGeom>
        </p:spPr>
        <p:txBody>
          <a:bodyPr/>
          <a:lstStyle>
            <a:lvl1pPr>
              <a:defRPr b="1">
                <a:solidFill>
                  <a:srgbClr val="006699"/>
                </a:solidFill>
                <a:latin typeface="+mn-lt"/>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a:xfrm>
            <a:off x="628650" y="1633308"/>
            <a:ext cx="4315416" cy="3003704"/>
          </a:xfrm>
          <a:prstGeom prst="rect">
            <a:avLst/>
          </a:prstGeom>
        </p:spPr>
        <p:txBody>
          <a:bodyPr/>
          <a:lstStyle>
            <a:lvl1pPr marL="171450" indent="-171450">
              <a:lnSpc>
                <a:spcPct val="100000"/>
              </a:lnSpc>
              <a:buClr>
                <a:srgbClr val="006699"/>
              </a:buClr>
              <a:buSzPct val="90000"/>
              <a:buFont typeface="Arial" panose="020B0604020202020204" pitchFamily="34" charset="0"/>
              <a:buChar char="•"/>
              <a:defRPr>
                <a:latin typeface="+mn-lt"/>
              </a:defRPr>
            </a:lvl1pPr>
            <a:lvl2pPr marL="514350" indent="-171450">
              <a:lnSpc>
                <a:spcPct val="100000"/>
              </a:lnSpc>
              <a:buClr>
                <a:srgbClr val="006699"/>
              </a:buClr>
              <a:buSzPct val="60000"/>
              <a:buFont typeface="Arial" panose="020B0604020202020204" pitchFamily="34" charset="0"/>
              <a:buChar char="•"/>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Tree>
    <p:extLst>
      <p:ext uri="{BB962C8B-B14F-4D97-AF65-F5344CB8AC3E}">
        <p14:creationId xmlns:p14="http://schemas.microsoft.com/office/powerpoint/2010/main" val="2332880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Otsikko ja sisältö">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91AD32-69C0-4686-B854-A2A76065F5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82487" y="0"/>
            <a:ext cx="4161513" cy="5148263"/>
          </a:xfrm>
          <a:prstGeom prst="rect">
            <a:avLst/>
          </a:prstGeom>
        </p:spPr>
      </p:pic>
      <p:pic>
        <p:nvPicPr>
          <p:cNvPr id="12" name="Picture 11">
            <a:extLst>
              <a:ext uri="{FF2B5EF4-FFF2-40B4-BE49-F238E27FC236}">
                <a16:creationId xmlns:a16="http://schemas.microsoft.com/office/drawing/2014/main" id="{0A23EBDC-588C-445D-825C-C9DBB7E445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42234" cy="5148263"/>
          </a:xfrm>
          <a:prstGeom prst="rect">
            <a:avLst/>
          </a:prstGeom>
        </p:spPr>
      </p:pic>
      <p:pic>
        <p:nvPicPr>
          <p:cNvPr id="13" name="Picture 12">
            <a:extLst>
              <a:ext uri="{FF2B5EF4-FFF2-40B4-BE49-F238E27FC236}">
                <a16:creationId xmlns:a16="http://schemas.microsoft.com/office/drawing/2014/main" id="{F3FA77BC-584B-436B-85DA-B8A72D5405D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12435" y="3362325"/>
            <a:ext cx="3731566" cy="1788042"/>
          </a:xfrm>
          <a:prstGeom prst="rect">
            <a:avLst/>
          </a:prstGeom>
        </p:spPr>
      </p:pic>
      <p:pic>
        <p:nvPicPr>
          <p:cNvPr id="14" name="Picture 13">
            <a:extLst>
              <a:ext uri="{FF2B5EF4-FFF2-40B4-BE49-F238E27FC236}">
                <a16:creationId xmlns:a16="http://schemas.microsoft.com/office/drawing/2014/main" id="{8E6969BD-3C36-4944-B41A-6E52029C30C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431610" y="4462925"/>
            <a:ext cx="2074216" cy="543445"/>
          </a:xfrm>
          <a:prstGeom prst="rect">
            <a:avLst/>
          </a:prstGeom>
        </p:spPr>
      </p:pic>
      <p:sp>
        <p:nvSpPr>
          <p:cNvPr id="2" name="Title 1"/>
          <p:cNvSpPr>
            <a:spLocks noGrp="1"/>
          </p:cNvSpPr>
          <p:nvPr>
            <p:ph type="title"/>
          </p:nvPr>
        </p:nvSpPr>
        <p:spPr>
          <a:xfrm>
            <a:off x="628650" y="511251"/>
            <a:ext cx="4315416" cy="914400"/>
          </a:xfrm>
          <a:prstGeom prst="rect">
            <a:avLst/>
          </a:prstGeom>
        </p:spPr>
        <p:txBody>
          <a:bodyPr/>
          <a:lstStyle>
            <a:lvl1pPr>
              <a:defRPr b="1">
                <a:solidFill>
                  <a:srgbClr val="006699"/>
                </a:solidFill>
                <a:latin typeface="+mn-lt"/>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8" name="Content Placeholder 2">
            <a:extLst>
              <a:ext uri="{FF2B5EF4-FFF2-40B4-BE49-F238E27FC236}">
                <a16:creationId xmlns:a16="http://schemas.microsoft.com/office/drawing/2014/main" id="{408A17AC-B820-44B6-BC0F-C34ADCDB0843}"/>
              </a:ext>
            </a:extLst>
          </p:cNvPr>
          <p:cNvSpPr>
            <a:spLocks noGrp="1"/>
          </p:cNvSpPr>
          <p:nvPr>
            <p:ph idx="1"/>
          </p:nvPr>
        </p:nvSpPr>
        <p:spPr>
          <a:xfrm>
            <a:off x="628650" y="1633308"/>
            <a:ext cx="4315416" cy="3003704"/>
          </a:xfrm>
          <a:prstGeom prst="rect">
            <a:avLst/>
          </a:prstGeom>
        </p:spPr>
        <p:txBody>
          <a:bodyPr/>
          <a:lstStyle>
            <a:lvl1pPr marL="171450" indent="-171450">
              <a:lnSpc>
                <a:spcPct val="100000"/>
              </a:lnSpc>
              <a:buClr>
                <a:srgbClr val="006699"/>
              </a:buClr>
              <a:buSzPct val="90000"/>
              <a:buFont typeface="Arial" panose="020B0604020202020204" pitchFamily="34" charset="0"/>
              <a:buChar char="•"/>
              <a:defRPr>
                <a:latin typeface="+mn-lt"/>
              </a:defRPr>
            </a:lvl1pPr>
            <a:lvl2pPr marL="514350" indent="-171450">
              <a:lnSpc>
                <a:spcPct val="100000"/>
              </a:lnSpc>
              <a:buClr>
                <a:srgbClr val="006699"/>
              </a:buClr>
              <a:buSzPct val="60000"/>
              <a:buFont typeface="Arial" panose="020B0604020202020204" pitchFamily="34" charset="0"/>
              <a:buChar char="•"/>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Tree>
    <p:extLst>
      <p:ext uri="{BB962C8B-B14F-4D97-AF65-F5344CB8AC3E}">
        <p14:creationId xmlns:p14="http://schemas.microsoft.com/office/powerpoint/2010/main" val="7390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Otsikko ja sisältö">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F2B4F5-23C1-495D-8588-5BB13C580B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82487" y="0"/>
            <a:ext cx="4161513" cy="5148263"/>
          </a:xfrm>
          <a:prstGeom prst="rect">
            <a:avLst/>
          </a:prstGeom>
        </p:spPr>
      </p:pic>
      <p:pic>
        <p:nvPicPr>
          <p:cNvPr id="12" name="Picture 11">
            <a:extLst>
              <a:ext uri="{FF2B5EF4-FFF2-40B4-BE49-F238E27FC236}">
                <a16:creationId xmlns:a16="http://schemas.microsoft.com/office/drawing/2014/main" id="{0A23EBDC-588C-445D-825C-C9DBB7E445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42234" cy="5148263"/>
          </a:xfrm>
          <a:prstGeom prst="rect">
            <a:avLst/>
          </a:prstGeom>
        </p:spPr>
      </p:pic>
      <p:pic>
        <p:nvPicPr>
          <p:cNvPr id="13" name="Picture 12">
            <a:extLst>
              <a:ext uri="{FF2B5EF4-FFF2-40B4-BE49-F238E27FC236}">
                <a16:creationId xmlns:a16="http://schemas.microsoft.com/office/drawing/2014/main" id="{F3FA77BC-584B-436B-85DA-B8A72D5405D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12435" y="3362325"/>
            <a:ext cx="3731566" cy="1788042"/>
          </a:xfrm>
          <a:prstGeom prst="rect">
            <a:avLst/>
          </a:prstGeom>
        </p:spPr>
      </p:pic>
      <p:sp>
        <p:nvSpPr>
          <p:cNvPr id="2" name="Title 1"/>
          <p:cNvSpPr>
            <a:spLocks noGrp="1"/>
          </p:cNvSpPr>
          <p:nvPr>
            <p:ph type="title"/>
          </p:nvPr>
        </p:nvSpPr>
        <p:spPr>
          <a:xfrm>
            <a:off x="628650" y="511251"/>
            <a:ext cx="4315416" cy="914400"/>
          </a:xfrm>
          <a:prstGeom prst="rect">
            <a:avLst/>
          </a:prstGeom>
        </p:spPr>
        <p:txBody>
          <a:bodyPr/>
          <a:lstStyle>
            <a:lvl1pPr>
              <a:defRPr b="1">
                <a:solidFill>
                  <a:srgbClr val="006699"/>
                </a:solidFill>
                <a:latin typeface="+mn-lt"/>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a:xfrm>
            <a:off x="628650" y="1633308"/>
            <a:ext cx="4315416" cy="3003704"/>
          </a:xfrm>
          <a:prstGeom prst="rect">
            <a:avLst/>
          </a:prstGeom>
        </p:spPr>
        <p:txBody>
          <a:bodyPr/>
          <a:lstStyle>
            <a:lvl1pPr marL="171450" indent="-171450">
              <a:lnSpc>
                <a:spcPct val="100000"/>
              </a:lnSpc>
              <a:buClr>
                <a:srgbClr val="006699"/>
              </a:buClr>
              <a:buSzPct val="90000"/>
              <a:buFont typeface="Arial" panose="020B0604020202020204" pitchFamily="34" charset="0"/>
              <a:buChar char="•"/>
              <a:defRPr>
                <a:latin typeface="+mn-lt"/>
              </a:defRPr>
            </a:lvl1pPr>
            <a:lvl2pPr marL="514350" indent="-171450">
              <a:lnSpc>
                <a:spcPct val="100000"/>
              </a:lnSpc>
              <a:buClr>
                <a:srgbClr val="006699"/>
              </a:buClr>
              <a:buSzPct val="60000"/>
              <a:buFont typeface="Arial" panose="020B0604020202020204" pitchFamily="34" charset="0"/>
              <a:buChar char="•"/>
              <a:defRPr>
                <a:latin typeface="+mn-lt"/>
              </a:defRPr>
            </a:lvl2pPr>
            <a:lvl3pPr>
              <a:lnSpc>
                <a:spcPct val="100000"/>
              </a:lnSpc>
              <a:defRPr>
                <a:latin typeface="+mn-lt"/>
              </a:defRPr>
            </a:lvl3pPr>
            <a:lvl4pPr>
              <a:lnSpc>
                <a:spcPct val="100000"/>
              </a:lnSpc>
              <a:defRPr>
                <a:latin typeface="+mn-lt"/>
              </a:defRPr>
            </a:lvl4pPr>
            <a:lvl5pPr>
              <a:lnSpc>
                <a:spcPct val="100000"/>
              </a:lnSpc>
              <a:defRPr>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pic>
        <p:nvPicPr>
          <p:cNvPr id="7" name="Picture 6">
            <a:extLst>
              <a:ext uri="{FF2B5EF4-FFF2-40B4-BE49-F238E27FC236}">
                <a16:creationId xmlns:a16="http://schemas.microsoft.com/office/drawing/2014/main" id="{D1FB7642-6038-454D-B3E8-7E83B577D69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412558" y="4442174"/>
            <a:ext cx="1883644" cy="595453"/>
          </a:xfrm>
          <a:prstGeom prst="rect">
            <a:avLst/>
          </a:prstGeom>
        </p:spPr>
      </p:pic>
    </p:spTree>
    <p:extLst>
      <p:ext uri="{BB962C8B-B14F-4D97-AF65-F5344CB8AC3E}">
        <p14:creationId xmlns:p14="http://schemas.microsoft.com/office/powerpoint/2010/main" val="2265453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358996"/>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 id="2147483671" r:id="rId4"/>
    <p:sldLayoutId id="2147483662" r:id="rId5"/>
    <p:sldLayoutId id="2147483663" r:id="rId6"/>
    <p:sldLayoutId id="2147483664" r:id="rId7"/>
    <p:sldLayoutId id="2147483665" r:id="rId8"/>
    <p:sldLayoutId id="2147483666" r:id="rId9"/>
    <p:sldLayoutId id="2147483667" r:id="rId10"/>
    <p:sldLayoutId id="2147483668" r:id="rId11"/>
    <p:sldLayoutId id="2147483682" r:id="rId12"/>
    <p:sldLayoutId id="2147483673" r:id="rId13"/>
    <p:sldLayoutId id="2147483674" r:id="rId14"/>
    <p:sldLayoutId id="2147483676" r:id="rId15"/>
    <p:sldLayoutId id="2147483681" r:id="rId16"/>
    <p:sldLayoutId id="2147483680" r:id="rId17"/>
  </p:sldLayoutIdLst>
  <p:txStyles>
    <p:titleStyle>
      <a:lvl1pPr algn="l" defTabSz="685800" rtl="0" eaLnBrk="1" latinLnBrk="0" hangingPunct="1">
        <a:lnSpc>
          <a:spcPct val="90000"/>
        </a:lnSpc>
        <a:spcBef>
          <a:spcPct val="0"/>
        </a:spcBef>
        <a:buNone/>
        <a:defRPr sz="2800" kern="1200">
          <a:solidFill>
            <a:srgbClr val="3E3E3D"/>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3E3E3D"/>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3E3E3D"/>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3E3E3D"/>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3E3E3D"/>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3E3E3D"/>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HleIWKdVGjQ"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07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B29CD-0646-4E20-8C8D-7ADAA59DAF27}"/>
              </a:ext>
            </a:extLst>
          </p:cNvPr>
          <p:cNvSpPr>
            <a:spLocks noGrp="1"/>
          </p:cNvSpPr>
          <p:nvPr>
            <p:ph type="title"/>
          </p:nvPr>
        </p:nvSpPr>
        <p:spPr/>
        <p:txBody>
          <a:bodyPr/>
          <a:lstStyle/>
          <a:p>
            <a:r>
              <a:rPr lang="en-US" dirty="0" err="1"/>
              <a:t>Taiteiden</a:t>
            </a:r>
            <a:r>
              <a:rPr lang="en-US" dirty="0"/>
              <a:t> </a:t>
            </a:r>
            <a:r>
              <a:rPr lang="en-US" dirty="0" err="1"/>
              <a:t>tiedekunta</a:t>
            </a:r>
            <a:br>
              <a:rPr lang="en-US" dirty="0"/>
            </a:br>
            <a:endParaRPr lang="fi-FI" dirty="0"/>
          </a:p>
        </p:txBody>
      </p:sp>
      <p:sp>
        <p:nvSpPr>
          <p:cNvPr id="3" name="Content Placeholder 2">
            <a:extLst>
              <a:ext uri="{FF2B5EF4-FFF2-40B4-BE49-F238E27FC236}">
                <a16:creationId xmlns:a16="http://schemas.microsoft.com/office/drawing/2014/main" id="{7C603AF3-BC68-47E4-AF45-7C26FC157D9F}"/>
              </a:ext>
            </a:extLst>
          </p:cNvPr>
          <p:cNvSpPr>
            <a:spLocks noGrp="1"/>
          </p:cNvSpPr>
          <p:nvPr>
            <p:ph idx="1"/>
          </p:nvPr>
        </p:nvSpPr>
        <p:spPr>
          <a:xfrm>
            <a:off x="628649" y="1190625"/>
            <a:ext cx="4739509" cy="3446387"/>
          </a:xfrm>
        </p:spPr>
        <p:txBody>
          <a:bodyPr/>
          <a:lstStyle/>
          <a:p>
            <a:r>
              <a:rPr lang="fi-FI" sz="1850" dirty="0"/>
              <a:t>Tiedekunnan kansainvälinen taide, </a:t>
            </a:r>
            <a:br>
              <a:rPr lang="fi-FI" sz="1850" dirty="0"/>
            </a:br>
            <a:r>
              <a:rPr lang="fi-FI" sz="1850" dirty="0"/>
              <a:t>muotoilu ja taiteen tutkimus vahvistavat arktisten ja pohjoisten alueiden </a:t>
            </a:r>
            <a:br>
              <a:rPr lang="fi-FI" sz="1850" dirty="0"/>
            </a:br>
            <a:r>
              <a:rPr lang="fi-FI" sz="1850" dirty="0"/>
              <a:t>taidetta ja kulttuuria</a:t>
            </a:r>
          </a:p>
          <a:p>
            <a:r>
              <a:rPr lang="fi-FI" sz="1850" dirty="0"/>
              <a:t>Soveltava taide luo hyvinvointia</a:t>
            </a:r>
          </a:p>
          <a:p>
            <a:r>
              <a:rPr lang="fi-FI" sz="1850" dirty="0"/>
              <a:t>Palvelumuotoilun kansallinen </a:t>
            </a:r>
            <a:br>
              <a:rPr lang="fi-FI" sz="1850" dirty="0"/>
            </a:br>
            <a:r>
              <a:rPr lang="fi-FI" sz="1850" dirty="0"/>
              <a:t>edelläkävijä</a:t>
            </a:r>
          </a:p>
          <a:p>
            <a:r>
              <a:rPr lang="fi-FI" sz="1850" dirty="0" err="1"/>
              <a:t>Arcta</a:t>
            </a:r>
            <a:r>
              <a:rPr lang="fi-FI" sz="1850" dirty="0"/>
              <a:t>-muotoilukeskus edistää </a:t>
            </a:r>
            <a:br>
              <a:rPr lang="fi-FI" sz="1850" dirty="0"/>
            </a:br>
            <a:r>
              <a:rPr lang="fi-FI" sz="1850" dirty="0"/>
              <a:t>muotoilun hyödyntämistä alueen </a:t>
            </a:r>
            <a:br>
              <a:rPr lang="fi-FI" sz="1850" dirty="0"/>
            </a:br>
            <a:r>
              <a:rPr lang="fi-FI" sz="1850" dirty="0"/>
              <a:t>yrityksissä ja yhteisöissä</a:t>
            </a:r>
          </a:p>
          <a:p>
            <a:r>
              <a:rPr lang="fi-FI" sz="1850" dirty="0"/>
              <a:t>11 galleriaa Rovaniemellä</a:t>
            </a:r>
            <a:endParaRPr lang="en-US" sz="1850" dirty="0"/>
          </a:p>
          <a:p>
            <a:endParaRPr lang="fi-FI" dirty="0"/>
          </a:p>
        </p:txBody>
      </p:sp>
    </p:spTree>
    <p:extLst>
      <p:ext uri="{BB962C8B-B14F-4D97-AF65-F5344CB8AC3E}">
        <p14:creationId xmlns:p14="http://schemas.microsoft.com/office/powerpoint/2010/main" val="938484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7C9F5-55A2-47E5-A862-0BABEBDA8E3B}"/>
              </a:ext>
            </a:extLst>
          </p:cNvPr>
          <p:cNvSpPr>
            <a:spLocks noGrp="1"/>
          </p:cNvSpPr>
          <p:nvPr>
            <p:ph type="title"/>
          </p:nvPr>
        </p:nvSpPr>
        <p:spPr/>
        <p:txBody>
          <a:bodyPr/>
          <a:lstStyle/>
          <a:p>
            <a:r>
              <a:rPr lang="fi-FI" dirty="0"/>
              <a:t>Arktinen keskus</a:t>
            </a:r>
            <a:br>
              <a:rPr lang="fi-FI" dirty="0"/>
            </a:br>
            <a:endParaRPr lang="fi-FI" dirty="0"/>
          </a:p>
        </p:txBody>
      </p:sp>
      <p:sp>
        <p:nvSpPr>
          <p:cNvPr id="3" name="Content Placeholder 2">
            <a:extLst>
              <a:ext uri="{FF2B5EF4-FFF2-40B4-BE49-F238E27FC236}">
                <a16:creationId xmlns:a16="http://schemas.microsoft.com/office/drawing/2014/main" id="{107F13B8-1F94-4E5A-8EA3-7E4996D631BB}"/>
              </a:ext>
            </a:extLst>
          </p:cNvPr>
          <p:cNvSpPr>
            <a:spLocks noGrp="1"/>
          </p:cNvSpPr>
          <p:nvPr>
            <p:ph idx="1"/>
          </p:nvPr>
        </p:nvSpPr>
        <p:spPr>
          <a:xfrm>
            <a:off x="628649" y="1200150"/>
            <a:ext cx="4838701" cy="3436862"/>
          </a:xfrm>
        </p:spPr>
        <p:txBody>
          <a:bodyPr/>
          <a:lstStyle/>
          <a:p>
            <a:r>
              <a:rPr lang="fi-FI" sz="1900" dirty="0"/>
              <a:t>Ainutlaatuinen yhdistelmä tutkimusta </a:t>
            </a:r>
            <a:br>
              <a:rPr lang="fi-FI" sz="1900" dirty="0"/>
            </a:br>
            <a:r>
              <a:rPr lang="fi-FI" sz="1900" dirty="0"/>
              <a:t>ja tiedeviestintää</a:t>
            </a:r>
          </a:p>
          <a:p>
            <a:r>
              <a:rPr lang="fi-FI" sz="1900" dirty="0"/>
              <a:t>Sijainti Arktikumissa, oma tiedekeskus</a:t>
            </a:r>
          </a:p>
          <a:p>
            <a:r>
              <a:rPr lang="fi-FI" sz="1900" dirty="0"/>
              <a:t>Monitieteinen tutkimus keskittyy </a:t>
            </a:r>
            <a:br>
              <a:rPr lang="fi-FI" sz="1900" dirty="0"/>
            </a:br>
            <a:r>
              <a:rPr lang="fi-FI" sz="1900" dirty="0"/>
              <a:t>ihmisen, yhteiskunnan ja ympäristön vuorovaikutukseen arktisella alueella</a:t>
            </a:r>
          </a:p>
          <a:p>
            <a:r>
              <a:rPr lang="fi-FI" sz="1900" dirty="0"/>
              <a:t>Asiantuntijayhteistyötä mm. </a:t>
            </a:r>
            <a:br>
              <a:rPr lang="fi-FI" sz="1900" dirty="0"/>
            </a:br>
            <a:r>
              <a:rPr lang="fi-FI" sz="1900" dirty="0"/>
              <a:t>ministeriöiden, Arktisen neuvoston </a:t>
            </a:r>
            <a:br>
              <a:rPr lang="fi-FI" sz="1900" dirty="0"/>
            </a:br>
            <a:r>
              <a:rPr lang="fi-FI" sz="1900" dirty="0"/>
              <a:t>ja Barentsin neuvoston kanssa</a:t>
            </a:r>
          </a:p>
          <a:p>
            <a:r>
              <a:rPr lang="fi-FI" sz="1900" dirty="0"/>
              <a:t>Vuosittain Arktikumissa yli 100 000 vierailijaa</a:t>
            </a:r>
          </a:p>
        </p:txBody>
      </p:sp>
      <p:sp>
        <p:nvSpPr>
          <p:cNvPr id="4" name="Rectangle 3">
            <a:extLst>
              <a:ext uri="{FF2B5EF4-FFF2-40B4-BE49-F238E27FC236}">
                <a16:creationId xmlns:a16="http://schemas.microsoft.com/office/drawing/2014/main" id="{21800050-4D70-4CA4-BA03-5919704F5938}"/>
              </a:ext>
            </a:extLst>
          </p:cNvPr>
          <p:cNvSpPr/>
          <p:nvPr/>
        </p:nvSpPr>
        <p:spPr>
          <a:xfrm>
            <a:off x="3067397" y="599491"/>
            <a:ext cx="4572000" cy="661720"/>
          </a:xfrm>
          <a:prstGeom prst="rect">
            <a:avLst/>
          </a:prstGeom>
        </p:spPr>
        <p:txBody>
          <a:bodyPr>
            <a:spAutoFit/>
          </a:bodyPr>
          <a:lstStyle/>
          <a:p>
            <a:pPr marL="342900" lvl="1" indent="0">
              <a:spcAft>
                <a:spcPts val="600"/>
              </a:spcAft>
              <a:buNone/>
            </a:pPr>
            <a:r>
              <a:rPr lang="en-US" sz="1400" dirty="0">
                <a:solidFill>
                  <a:srgbClr val="3E3E3D"/>
                </a:solidFill>
              </a:rPr>
              <a:t>Video: </a:t>
            </a:r>
            <a:r>
              <a:rPr lang="en-US" sz="1400" dirty="0" err="1">
                <a:solidFill>
                  <a:srgbClr val="3E3E3D"/>
                </a:solidFill>
                <a:hlinkClick r:id="rId3"/>
              </a:rPr>
              <a:t>Arktinen</a:t>
            </a:r>
            <a:r>
              <a:rPr lang="en-US" sz="1400" dirty="0">
                <a:solidFill>
                  <a:srgbClr val="3E3E3D"/>
                </a:solidFill>
                <a:hlinkClick r:id="rId3"/>
              </a:rPr>
              <a:t> on </a:t>
            </a:r>
            <a:r>
              <a:rPr lang="en-US" sz="1400" dirty="0" err="1">
                <a:solidFill>
                  <a:srgbClr val="3E3E3D"/>
                </a:solidFill>
                <a:hlinkClick r:id="rId3"/>
              </a:rPr>
              <a:t>kotimme</a:t>
            </a:r>
            <a:endParaRPr lang="en-US" sz="1400" b="1" dirty="0">
              <a:solidFill>
                <a:srgbClr val="3E3E3D"/>
              </a:solidFill>
            </a:endParaRPr>
          </a:p>
          <a:p>
            <a:pPr marL="685800" lvl="2" indent="0">
              <a:spcAft>
                <a:spcPts val="600"/>
              </a:spcAft>
              <a:buNone/>
            </a:pPr>
            <a:endParaRPr lang="en-US" dirty="0">
              <a:solidFill>
                <a:srgbClr val="404040"/>
              </a:solidFill>
            </a:endParaRPr>
          </a:p>
        </p:txBody>
      </p:sp>
    </p:spTree>
    <p:extLst>
      <p:ext uri="{BB962C8B-B14F-4D97-AF65-F5344CB8AC3E}">
        <p14:creationId xmlns:p14="http://schemas.microsoft.com/office/powerpoint/2010/main" val="3767438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2D892-1C90-4B0E-809D-B35EF0DCC029}"/>
              </a:ext>
            </a:extLst>
          </p:cNvPr>
          <p:cNvSpPr>
            <a:spLocks noGrp="1"/>
          </p:cNvSpPr>
          <p:nvPr>
            <p:ph type="title"/>
          </p:nvPr>
        </p:nvSpPr>
        <p:spPr/>
        <p:txBody>
          <a:bodyPr/>
          <a:lstStyle/>
          <a:p>
            <a:r>
              <a:rPr lang="fi-FI" dirty="0"/>
              <a:t>Matkailualan tutkimus- ja koulutusinstituutti </a:t>
            </a:r>
            <a:r>
              <a:rPr lang="fi-FI" b="0" dirty="0"/>
              <a:t>(MTI)</a:t>
            </a:r>
            <a:br>
              <a:rPr lang="fi-FI" dirty="0"/>
            </a:br>
            <a:endParaRPr lang="fi-FI" dirty="0"/>
          </a:p>
        </p:txBody>
      </p:sp>
      <p:sp>
        <p:nvSpPr>
          <p:cNvPr id="3" name="Content Placeholder 2">
            <a:extLst>
              <a:ext uri="{FF2B5EF4-FFF2-40B4-BE49-F238E27FC236}">
                <a16:creationId xmlns:a16="http://schemas.microsoft.com/office/drawing/2014/main" id="{0BCB2723-2C99-4386-A043-1294C01E554C}"/>
              </a:ext>
            </a:extLst>
          </p:cNvPr>
          <p:cNvSpPr>
            <a:spLocks noGrp="1"/>
          </p:cNvSpPr>
          <p:nvPr>
            <p:ph idx="1"/>
          </p:nvPr>
        </p:nvSpPr>
        <p:spPr>
          <a:xfrm>
            <a:off x="628649" y="1633308"/>
            <a:ext cx="4518791" cy="3003704"/>
          </a:xfrm>
        </p:spPr>
        <p:txBody>
          <a:bodyPr/>
          <a:lstStyle/>
          <a:p>
            <a:r>
              <a:rPr lang="fi-FI" dirty="0"/>
              <a:t>Lapin yliopiston ja Lapin </a:t>
            </a:r>
            <a:r>
              <a:rPr lang="fi-FI" dirty="0" err="1"/>
              <a:t>AMKin</a:t>
            </a:r>
            <a:r>
              <a:rPr lang="fi-FI" dirty="0"/>
              <a:t> matkailualan yksiköiden asiantuntijayhteisö, yhteistyössä mukana ammatillinen koulutus</a:t>
            </a:r>
          </a:p>
          <a:p>
            <a:r>
              <a:rPr lang="fi-FI" dirty="0"/>
              <a:t>Tutkimustietoa ja palveluita kestävän matkailun edistämiseksi</a:t>
            </a:r>
          </a:p>
          <a:p>
            <a:r>
              <a:rPr lang="fi-FI" dirty="0"/>
              <a:t>Korkeakouluopiskelijoille yhteisiä matkailuopintoja 120 opintopistettä</a:t>
            </a:r>
          </a:p>
        </p:txBody>
      </p:sp>
    </p:spTree>
    <p:extLst>
      <p:ext uri="{BB962C8B-B14F-4D97-AF65-F5344CB8AC3E}">
        <p14:creationId xmlns:p14="http://schemas.microsoft.com/office/powerpoint/2010/main" val="1150059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B6802-9F29-47D0-B167-EA648FF15572}"/>
              </a:ext>
            </a:extLst>
          </p:cNvPr>
          <p:cNvSpPr>
            <a:spLocks noGrp="1"/>
          </p:cNvSpPr>
          <p:nvPr>
            <p:ph type="title"/>
          </p:nvPr>
        </p:nvSpPr>
        <p:spPr>
          <a:xfrm>
            <a:off x="628649" y="511251"/>
            <a:ext cx="5780860" cy="914400"/>
          </a:xfrm>
        </p:spPr>
        <p:txBody>
          <a:bodyPr/>
          <a:lstStyle/>
          <a:p>
            <a:r>
              <a:rPr lang="en-US" dirty="0" err="1"/>
              <a:t>Arktisuus</a:t>
            </a:r>
            <a:r>
              <a:rPr lang="en-US" dirty="0"/>
              <a:t> </a:t>
            </a:r>
            <a:r>
              <a:rPr lang="en-US" dirty="0" err="1"/>
              <a:t>muuttuvassa</a:t>
            </a:r>
            <a:r>
              <a:rPr lang="en-US" dirty="0"/>
              <a:t> </a:t>
            </a:r>
            <a:br>
              <a:rPr lang="en-US" dirty="0"/>
            </a:br>
            <a:r>
              <a:rPr lang="en-US" dirty="0" err="1"/>
              <a:t>maailmassa</a:t>
            </a:r>
            <a:br>
              <a:rPr lang="en-US" dirty="0"/>
            </a:br>
            <a:br>
              <a:rPr lang="en-US" dirty="0"/>
            </a:br>
            <a:endParaRPr lang="fi-FI" dirty="0"/>
          </a:p>
        </p:txBody>
      </p:sp>
      <p:sp>
        <p:nvSpPr>
          <p:cNvPr id="3" name="Content Placeholder 2">
            <a:extLst>
              <a:ext uri="{FF2B5EF4-FFF2-40B4-BE49-F238E27FC236}">
                <a16:creationId xmlns:a16="http://schemas.microsoft.com/office/drawing/2014/main" id="{3BD72657-5B8E-4633-8F04-C2BE4F9353FF}"/>
              </a:ext>
            </a:extLst>
          </p:cNvPr>
          <p:cNvSpPr>
            <a:spLocks noGrp="1"/>
          </p:cNvSpPr>
          <p:nvPr>
            <p:ph idx="1"/>
          </p:nvPr>
        </p:nvSpPr>
        <p:spPr>
          <a:xfrm>
            <a:off x="628650" y="1503815"/>
            <a:ext cx="4724400" cy="3446715"/>
          </a:xfrm>
        </p:spPr>
        <p:txBody>
          <a:bodyPr/>
          <a:lstStyle/>
          <a:p>
            <a:r>
              <a:rPr lang="fi-FI" sz="2000" dirty="0"/>
              <a:t>Temaattinen monitieteinen </a:t>
            </a:r>
            <a:r>
              <a:rPr lang="fi-FI" sz="2000" dirty="0" err="1"/>
              <a:t>tohtoriohjelma</a:t>
            </a:r>
            <a:r>
              <a:rPr lang="fi-FI" sz="2000" dirty="0"/>
              <a:t>, jonka pääteemoina:</a:t>
            </a:r>
            <a:endParaRPr lang="en-US" sz="2000" dirty="0"/>
          </a:p>
          <a:p>
            <a:pPr lvl="1"/>
            <a:r>
              <a:rPr lang="fi-FI" sz="1700" dirty="0"/>
              <a:t>Inklusiiviset yhteisöt ja hyvinvointi</a:t>
            </a:r>
          </a:p>
          <a:p>
            <a:pPr lvl="1"/>
            <a:r>
              <a:rPr lang="fi-FI" sz="1700" dirty="0"/>
              <a:t>Muutosten hallinta ympäristössä </a:t>
            </a:r>
            <a:br>
              <a:rPr lang="fi-FI" sz="1700" dirty="0"/>
            </a:br>
            <a:r>
              <a:rPr lang="fi-FI" sz="1700" dirty="0"/>
              <a:t>ja yhteiskunnassa</a:t>
            </a:r>
          </a:p>
          <a:p>
            <a:pPr lvl="1"/>
            <a:r>
              <a:rPr lang="fi-FI" sz="1700" dirty="0"/>
              <a:t>Innovaatiot taiteessa, muotoilussa </a:t>
            </a:r>
            <a:br>
              <a:rPr lang="fi-FI" sz="1700" dirty="0"/>
            </a:br>
            <a:r>
              <a:rPr lang="fi-FI" sz="1700" dirty="0"/>
              <a:t>ja palveluissa</a:t>
            </a:r>
            <a:endParaRPr lang="en-US" sz="1700" dirty="0"/>
          </a:p>
          <a:p>
            <a:r>
              <a:rPr lang="fi-FI" sz="2000" dirty="0"/>
              <a:t>Etsimme vastauksia siihen, </a:t>
            </a:r>
            <a:br>
              <a:rPr lang="fi-FI" sz="2000" dirty="0"/>
            </a:br>
            <a:r>
              <a:rPr lang="fi-FI" sz="2000" dirty="0"/>
              <a:t>kuinka voisimme elää kestävästi globaalimuutosten keskellä</a:t>
            </a:r>
          </a:p>
        </p:txBody>
      </p:sp>
    </p:spTree>
    <p:extLst>
      <p:ext uri="{BB962C8B-B14F-4D97-AF65-F5344CB8AC3E}">
        <p14:creationId xmlns:p14="http://schemas.microsoft.com/office/powerpoint/2010/main" val="3385792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5526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ADF10-4AFB-44BD-A5AB-CFD6C5479D52}"/>
              </a:ext>
            </a:extLst>
          </p:cNvPr>
          <p:cNvSpPr>
            <a:spLocks noGrp="1"/>
          </p:cNvSpPr>
          <p:nvPr>
            <p:ph type="title"/>
          </p:nvPr>
        </p:nvSpPr>
        <p:spPr/>
        <p:txBody>
          <a:bodyPr/>
          <a:lstStyle/>
          <a:p>
            <a:r>
              <a:rPr lang="fi-FI" dirty="0"/>
              <a:t>Kattavasti kansainvälinen</a:t>
            </a:r>
          </a:p>
        </p:txBody>
      </p:sp>
      <p:sp>
        <p:nvSpPr>
          <p:cNvPr id="3" name="Content Placeholder 2">
            <a:extLst>
              <a:ext uri="{FF2B5EF4-FFF2-40B4-BE49-F238E27FC236}">
                <a16:creationId xmlns:a16="http://schemas.microsoft.com/office/drawing/2014/main" id="{C6903E1E-E1D8-4DDC-A234-3817D1E42AF8}"/>
              </a:ext>
            </a:extLst>
          </p:cNvPr>
          <p:cNvSpPr>
            <a:spLocks noGrp="1"/>
          </p:cNvSpPr>
          <p:nvPr>
            <p:ph idx="1"/>
          </p:nvPr>
        </p:nvSpPr>
        <p:spPr>
          <a:xfrm>
            <a:off x="628650" y="1242783"/>
            <a:ext cx="4591050" cy="3003704"/>
          </a:xfrm>
        </p:spPr>
        <p:txBody>
          <a:bodyPr/>
          <a:lstStyle/>
          <a:p>
            <a:r>
              <a:rPr lang="fi-FI" sz="2000" dirty="0"/>
              <a:t>Kansainvälistä tutkimus- ja koulutusyhteistyötä satojen korkeakoulujen kanssa</a:t>
            </a:r>
          </a:p>
          <a:p>
            <a:r>
              <a:rPr lang="en-US" sz="2000" dirty="0" err="1"/>
              <a:t>Keskeisimmät</a:t>
            </a:r>
            <a:r>
              <a:rPr lang="en-US" sz="2000" dirty="0"/>
              <a:t> </a:t>
            </a:r>
            <a:r>
              <a:rPr lang="en-US" sz="2000" dirty="0" err="1"/>
              <a:t>kansainväliset</a:t>
            </a:r>
            <a:r>
              <a:rPr lang="en-US" sz="2000" dirty="0"/>
              <a:t> </a:t>
            </a:r>
            <a:r>
              <a:rPr lang="en-US" sz="2000" dirty="0" err="1"/>
              <a:t>verkostomme</a:t>
            </a:r>
            <a:r>
              <a:rPr lang="en-US" sz="2000" dirty="0"/>
              <a:t>:</a:t>
            </a:r>
          </a:p>
          <a:p>
            <a:pPr lvl="1"/>
            <a:r>
              <a:rPr lang="en-US" sz="1700" dirty="0"/>
              <a:t>UArctic </a:t>
            </a:r>
          </a:p>
          <a:p>
            <a:pPr lvl="1"/>
            <a:r>
              <a:rPr lang="en-US" sz="1700" dirty="0"/>
              <a:t>Arctic Five </a:t>
            </a:r>
            <a:r>
              <a:rPr lang="fi-FI" sz="1700" dirty="0"/>
              <a:t>(Lapin, Oulun ja Uumajan yliopistot, Luulajan teknillinen yliopisto, </a:t>
            </a:r>
            <a:r>
              <a:rPr lang="fi-FI" sz="1700" dirty="0" err="1"/>
              <a:t>UiT</a:t>
            </a:r>
            <a:r>
              <a:rPr lang="fi-FI" sz="1700" dirty="0"/>
              <a:t>–Norjan arktinen yliopisto)</a:t>
            </a:r>
            <a:endParaRPr lang="en-US" sz="1700" dirty="0"/>
          </a:p>
          <a:p>
            <a:r>
              <a:rPr lang="fi-FI" sz="2000" dirty="0"/>
              <a:t>200 Erasmus-kumppania Euroopassa; aktiiviset pohjoismaiset verkostot</a:t>
            </a:r>
            <a:endParaRPr lang="en-US" sz="2000" dirty="0"/>
          </a:p>
        </p:txBody>
      </p:sp>
    </p:spTree>
    <p:extLst>
      <p:ext uri="{BB962C8B-B14F-4D97-AF65-F5344CB8AC3E}">
        <p14:creationId xmlns:p14="http://schemas.microsoft.com/office/powerpoint/2010/main" val="1852705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C8965-D5BE-4E3C-9D57-7494D1AB1F33}"/>
              </a:ext>
            </a:extLst>
          </p:cNvPr>
          <p:cNvSpPr>
            <a:spLocks noGrp="1"/>
          </p:cNvSpPr>
          <p:nvPr>
            <p:ph type="title"/>
          </p:nvPr>
        </p:nvSpPr>
        <p:spPr>
          <a:xfrm>
            <a:off x="628650" y="511251"/>
            <a:ext cx="4781550" cy="914400"/>
          </a:xfrm>
        </p:spPr>
        <p:txBody>
          <a:bodyPr/>
          <a:lstStyle/>
          <a:p>
            <a:r>
              <a:rPr lang="en-US" dirty="0" err="1"/>
              <a:t>Arktinen</a:t>
            </a:r>
            <a:r>
              <a:rPr lang="en-US" dirty="0"/>
              <a:t> </a:t>
            </a:r>
            <a:r>
              <a:rPr lang="en-US" dirty="0" err="1"/>
              <a:t>yliopistoverkosto</a:t>
            </a:r>
            <a:r>
              <a:rPr lang="en-US" dirty="0"/>
              <a:t> UArctic</a:t>
            </a:r>
            <a:br>
              <a:rPr lang="en-US" dirty="0"/>
            </a:br>
            <a:endParaRPr lang="fi-FI" dirty="0"/>
          </a:p>
        </p:txBody>
      </p:sp>
      <p:sp>
        <p:nvSpPr>
          <p:cNvPr id="3" name="Content Placeholder 2">
            <a:extLst>
              <a:ext uri="{FF2B5EF4-FFF2-40B4-BE49-F238E27FC236}">
                <a16:creationId xmlns:a16="http://schemas.microsoft.com/office/drawing/2014/main" id="{749607F7-3AC1-480C-BE03-C0C76F2FAAB1}"/>
              </a:ext>
            </a:extLst>
          </p:cNvPr>
          <p:cNvSpPr>
            <a:spLocks noGrp="1"/>
          </p:cNvSpPr>
          <p:nvPr>
            <p:ph idx="1"/>
          </p:nvPr>
        </p:nvSpPr>
        <p:spPr>
          <a:xfrm>
            <a:off x="628650" y="1542395"/>
            <a:ext cx="4315416" cy="3399419"/>
          </a:xfrm>
        </p:spPr>
        <p:txBody>
          <a:bodyPr/>
          <a:lstStyle/>
          <a:p>
            <a:r>
              <a:rPr lang="fi-FI" sz="2000" dirty="0"/>
              <a:t>Strateginen kumppani</a:t>
            </a:r>
          </a:p>
          <a:p>
            <a:r>
              <a:rPr lang="fi-FI" sz="2000" dirty="0"/>
              <a:t>Pohjoisen koulutuksen ja </a:t>
            </a:r>
            <a:br>
              <a:rPr lang="fi-FI" sz="2000" dirty="0"/>
            </a:br>
            <a:r>
              <a:rPr lang="fi-FI" sz="2000" dirty="0"/>
              <a:t>tutkimuksen parissa toimivia korkeakouluja, tutkimuskeskuksia</a:t>
            </a:r>
            <a:br>
              <a:rPr lang="fi-FI" sz="2000" dirty="0"/>
            </a:br>
            <a:r>
              <a:rPr lang="fi-FI" sz="2000" dirty="0"/>
              <a:t>ja muita organisaatioita</a:t>
            </a:r>
          </a:p>
          <a:p>
            <a:r>
              <a:rPr lang="fi-FI" sz="2000" dirty="0"/>
              <a:t>Kansainvälinen sihteeristö Lapin yliopistossa vuodesta 1998 lähtien</a:t>
            </a:r>
          </a:p>
          <a:p>
            <a:r>
              <a:rPr lang="fi-FI" sz="2000" dirty="0"/>
              <a:t>Osallistumme 25 </a:t>
            </a:r>
            <a:r>
              <a:rPr lang="fi-FI" sz="2000" dirty="0" err="1"/>
              <a:t>UArcticin</a:t>
            </a:r>
            <a:r>
              <a:rPr lang="fi-FI" sz="2000" dirty="0"/>
              <a:t> temaattisen verkoston toimintaan</a:t>
            </a:r>
          </a:p>
        </p:txBody>
      </p:sp>
    </p:spTree>
    <p:extLst>
      <p:ext uri="{BB962C8B-B14F-4D97-AF65-F5344CB8AC3E}">
        <p14:creationId xmlns:p14="http://schemas.microsoft.com/office/powerpoint/2010/main" val="3870691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334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0655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743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BC33C-AAA8-44E8-BFDF-334E79038327}"/>
              </a:ext>
            </a:extLst>
          </p:cNvPr>
          <p:cNvSpPr>
            <a:spLocks noGrp="1"/>
          </p:cNvSpPr>
          <p:nvPr>
            <p:ph type="title"/>
          </p:nvPr>
        </p:nvSpPr>
        <p:spPr>
          <a:xfrm>
            <a:off x="628649" y="511251"/>
            <a:ext cx="7230461" cy="488874"/>
          </a:xfrm>
        </p:spPr>
        <p:txBody>
          <a:bodyPr/>
          <a:lstStyle/>
          <a:p>
            <a:r>
              <a:rPr lang="fi-FI" dirty="0"/>
              <a:t>Lapin yliopiston avainluvut 2023</a:t>
            </a:r>
          </a:p>
        </p:txBody>
      </p:sp>
    </p:spTree>
    <p:extLst>
      <p:ext uri="{BB962C8B-B14F-4D97-AF65-F5344CB8AC3E}">
        <p14:creationId xmlns:p14="http://schemas.microsoft.com/office/powerpoint/2010/main" val="883402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7172-11B3-40D6-A8C3-CCF044C41530}"/>
              </a:ext>
            </a:extLst>
          </p:cNvPr>
          <p:cNvSpPr>
            <a:spLocks noGrp="1"/>
          </p:cNvSpPr>
          <p:nvPr>
            <p:ph type="title"/>
          </p:nvPr>
        </p:nvSpPr>
        <p:spPr/>
        <p:txBody>
          <a:bodyPr/>
          <a:lstStyle/>
          <a:p>
            <a:r>
              <a:rPr lang="fi-FI" dirty="0"/>
              <a:t>Lapin yliopiston </a:t>
            </a:r>
            <a:br>
              <a:rPr lang="fi-FI" dirty="0"/>
            </a:br>
            <a:r>
              <a:rPr lang="fi-FI" dirty="0"/>
              <a:t>avainluvut 2023</a:t>
            </a:r>
          </a:p>
        </p:txBody>
      </p:sp>
    </p:spTree>
    <p:extLst>
      <p:ext uri="{BB962C8B-B14F-4D97-AF65-F5344CB8AC3E}">
        <p14:creationId xmlns:p14="http://schemas.microsoft.com/office/powerpoint/2010/main" val="4071496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A181B-68D9-42B4-987E-10577185AFFB}"/>
              </a:ext>
            </a:extLst>
          </p:cNvPr>
          <p:cNvSpPr>
            <a:spLocks noGrp="1"/>
          </p:cNvSpPr>
          <p:nvPr>
            <p:ph type="title"/>
          </p:nvPr>
        </p:nvSpPr>
        <p:spPr>
          <a:xfrm>
            <a:off x="628650" y="511251"/>
            <a:ext cx="4410075" cy="965124"/>
          </a:xfrm>
        </p:spPr>
        <p:txBody>
          <a:bodyPr/>
          <a:lstStyle/>
          <a:p>
            <a:r>
              <a:rPr lang="fi-FI" dirty="0"/>
              <a:t>Koulutus- ja </a:t>
            </a:r>
            <a:br>
              <a:rPr lang="fi-FI" dirty="0"/>
            </a:br>
            <a:r>
              <a:rPr lang="fi-FI" dirty="0"/>
              <a:t>tutkimusalat</a:t>
            </a:r>
          </a:p>
        </p:txBody>
      </p:sp>
      <p:sp>
        <p:nvSpPr>
          <p:cNvPr id="5" name="Content Placeholder 2">
            <a:extLst>
              <a:ext uri="{FF2B5EF4-FFF2-40B4-BE49-F238E27FC236}">
                <a16:creationId xmlns:a16="http://schemas.microsoft.com/office/drawing/2014/main" id="{FB46C6AE-9B68-4923-8FEE-194633B3A5C3}"/>
              </a:ext>
            </a:extLst>
          </p:cNvPr>
          <p:cNvSpPr>
            <a:spLocks noGrp="1"/>
          </p:cNvSpPr>
          <p:nvPr>
            <p:ph idx="1" hasCustomPrompt="1"/>
          </p:nvPr>
        </p:nvSpPr>
        <p:spPr>
          <a:xfrm>
            <a:off x="628650" y="1654743"/>
            <a:ext cx="3132258" cy="3003704"/>
          </a:xfrm>
          <a:prstGeom prst="rect">
            <a:avLst/>
          </a:prstGeom>
        </p:spPr>
        <p:txBody>
          <a:bodyPr/>
          <a:lstStyle>
            <a:lvl1pPr marL="171450" indent="-171450">
              <a:buClr>
                <a:srgbClr val="006699"/>
              </a:buClr>
              <a:buSzPct val="90000"/>
              <a:buFont typeface="Arial" panose="020B0604020202020204" pitchFamily="34" charset="0"/>
              <a:buChar char="•"/>
              <a:defRPr b="0">
                <a:latin typeface="Gudea" panose="02000000000000000000" pitchFamily="2" charset="0"/>
              </a:defRPr>
            </a:lvl1pPr>
            <a:lvl2pPr marL="514350" indent="-171450">
              <a:buClr>
                <a:srgbClr val="006699"/>
              </a:buClr>
              <a:buSzPct val="60000"/>
              <a:buFont typeface="Arial" panose="020B0604020202020204" pitchFamily="34" charset="0"/>
              <a:buChar char="•"/>
              <a:defRPr>
                <a:latin typeface="Gudea" panose="02000000000000000000" pitchFamily="2" charset="0"/>
              </a:defRPr>
            </a:lvl2pPr>
            <a:lvl3pPr>
              <a:defRPr>
                <a:latin typeface="Gudea" panose="02000000000000000000" pitchFamily="2" charset="0"/>
              </a:defRPr>
            </a:lvl3pPr>
            <a:lvl4pPr>
              <a:defRPr>
                <a:latin typeface="Gudea" panose="02000000000000000000" pitchFamily="2" charset="0"/>
              </a:defRPr>
            </a:lvl4pPr>
            <a:lvl5pPr>
              <a:defRPr>
                <a:latin typeface="Gudea" panose="02000000000000000000" pitchFamily="2" charset="0"/>
              </a:defRPr>
            </a:lvl5pPr>
          </a:lstStyle>
          <a:p>
            <a:pPr lvl="0"/>
            <a:r>
              <a:rPr lang="fi-FI" dirty="0">
                <a:latin typeface="+mn-lt"/>
              </a:rPr>
              <a:t>Kasvatustieteet</a:t>
            </a:r>
          </a:p>
          <a:p>
            <a:pPr lvl="0"/>
            <a:r>
              <a:rPr lang="fi-FI" dirty="0">
                <a:latin typeface="+mn-lt"/>
              </a:rPr>
              <a:t>Oikeustiede</a:t>
            </a:r>
          </a:p>
          <a:p>
            <a:pPr lvl="0"/>
            <a:r>
              <a:rPr lang="fi-FI" dirty="0">
                <a:latin typeface="+mn-lt"/>
              </a:rPr>
              <a:t>Taide ja muotoilu</a:t>
            </a:r>
          </a:p>
          <a:p>
            <a:pPr lvl="0"/>
            <a:r>
              <a:rPr lang="fi-FI" dirty="0">
                <a:latin typeface="+mn-lt"/>
              </a:rPr>
              <a:t>Yhteiskuntatieteet</a:t>
            </a:r>
          </a:p>
          <a:p>
            <a:pPr lvl="0"/>
            <a:r>
              <a:rPr lang="fi-FI" dirty="0">
                <a:latin typeface="+mn-lt"/>
              </a:rPr>
              <a:t>Pohjoiset ja arktiset kysymykset</a:t>
            </a:r>
          </a:p>
          <a:p>
            <a:pPr lvl="0"/>
            <a:r>
              <a:rPr lang="fi-FI" dirty="0">
                <a:latin typeface="+mn-lt"/>
              </a:rPr>
              <a:t>Vastuullinen matkailu</a:t>
            </a:r>
            <a:endParaRPr lang="en-US" dirty="0">
              <a:latin typeface="+mn-lt"/>
            </a:endParaRPr>
          </a:p>
          <a:p>
            <a:pPr lvl="0"/>
            <a:endParaRPr lang="fi-FI" dirty="0"/>
          </a:p>
        </p:txBody>
      </p:sp>
    </p:spTree>
    <p:extLst>
      <p:ext uri="{BB962C8B-B14F-4D97-AF65-F5344CB8AC3E}">
        <p14:creationId xmlns:p14="http://schemas.microsoft.com/office/powerpoint/2010/main" val="156206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1DA88-D8CC-4462-93AE-356CAB660A53}"/>
              </a:ext>
            </a:extLst>
          </p:cNvPr>
          <p:cNvSpPr>
            <a:spLocks noGrp="1"/>
          </p:cNvSpPr>
          <p:nvPr>
            <p:ph type="title"/>
          </p:nvPr>
        </p:nvSpPr>
        <p:spPr>
          <a:xfrm>
            <a:off x="628649" y="511251"/>
            <a:ext cx="4753247" cy="914400"/>
          </a:xfrm>
        </p:spPr>
        <p:txBody>
          <a:bodyPr/>
          <a:lstStyle/>
          <a:p>
            <a:r>
              <a:rPr lang="fi-FI" dirty="0"/>
              <a:t>Kasvatustieteiden </a:t>
            </a:r>
            <a:br>
              <a:rPr lang="fi-FI" dirty="0"/>
            </a:br>
            <a:r>
              <a:rPr lang="fi-FI" dirty="0"/>
              <a:t>tiedekunta</a:t>
            </a:r>
            <a:br>
              <a:rPr lang="fi-FI" dirty="0"/>
            </a:br>
            <a:endParaRPr lang="fi-FI" dirty="0"/>
          </a:p>
        </p:txBody>
      </p:sp>
      <p:sp>
        <p:nvSpPr>
          <p:cNvPr id="3" name="Content Placeholder 2">
            <a:extLst>
              <a:ext uri="{FF2B5EF4-FFF2-40B4-BE49-F238E27FC236}">
                <a16:creationId xmlns:a16="http://schemas.microsoft.com/office/drawing/2014/main" id="{FC5E9C11-4904-4FD5-AA74-08A97DD04000}"/>
              </a:ext>
            </a:extLst>
          </p:cNvPr>
          <p:cNvSpPr>
            <a:spLocks noGrp="1"/>
          </p:cNvSpPr>
          <p:nvPr>
            <p:ph idx="1"/>
          </p:nvPr>
        </p:nvSpPr>
        <p:spPr/>
        <p:txBody>
          <a:bodyPr/>
          <a:lstStyle/>
          <a:p>
            <a:r>
              <a:rPr lang="fi-FI" sz="2300" dirty="0"/>
              <a:t>Kasvatus ja koulutus kestävän tulevaisuuden rakentajina</a:t>
            </a:r>
            <a:endParaRPr lang="en-US" sz="2300" dirty="0"/>
          </a:p>
          <a:p>
            <a:pPr lvl="1"/>
            <a:r>
              <a:rPr lang="en-US" sz="2000" dirty="0" err="1"/>
              <a:t>Inklusiivinen</a:t>
            </a:r>
            <a:r>
              <a:rPr lang="en-US" sz="2000" dirty="0"/>
              <a:t> </a:t>
            </a:r>
            <a:r>
              <a:rPr lang="en-US" sz="2000" dirty="0" err="1"/>
              <a:t>kasvatus</a:t>
            </a:r>
            <a:endParaRPr lang="en-US" sz="2000" dirty="0"/>
          </a:p>
          <a:p>
            <a:pPr lvl="1"/>
            <a:r>
              <a:rPr lang="en-US" sz="2000" dirty="0" err="1"/>
              <a:t>Kestävyys</a:t>
            </a:r>
            <a:r>
              <a:rPr lang="en-US" sz="2000" dirty="0"/>
              <a:t>- ja </a:t>
            </a:r>
            <a:r>
              <a:rPr lang="en-US" sz="2000" dirty="0" err="1"/>
              <a:t>luontokasvatus</a:t>
            </a:r>
            <a:endParaRPr lang="en-US" sz="2000" dirty="0"/>
          </a:p>
          <a:p>
            <a:pPr lvl="1"/>
            <a:r>
              <a:rPr lang="en-US" sz="2000" dirty="0" err="1"/>
              <a:t>Monitieteinen</a:t>
            </a:r>
            <a:r>
              <a:rPr lang="en-US" sz="2000" dirty="0"/>
              <a:t> </a:t>
            </a:r>
            <a:r>
              <a:rPr lang="en-US" sz="2000" dirty="0" err="1"/>
              <a:t>mediakasvatus</a:t>
            </a:r>
            <a:endParaRPr lang="en-US" sz="2000" dirty="0"/>
          </a:p>
        </p:txBody>
      </p:sp>
    </p:spTree>
    <p:extLst>
      <p:ext uri="{BB962C8B-B14F-4D97-AF65-F5344CB8AC3E}">
        <p14:creationId xmlns:p14="http://schemas.microsoft.com/office/powerpoint/2010/main" val="699090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6060D-2A92-46BF-A6DA-6D6942E24508}"/>
              </a:ext>
            </a:extLst>
          </p:cNvPr>
          <p:cNvSpPr>
            <a:spLocks noGrp="1"/>
          </p:cNvSpPr>
          <p:nvPr>
            <p:ph type="title"/>
          </p:nvPr>
        </p:nvSpPr>
        <p:spPr>
          <a:xfrm>
            <a:off x="628649" y="511251"/>
            <a:ext cx="4483281" cy="914400"/>
          </a:xfrm>
        </p:spPr>
        <p:txBody>
          <a:bodyPr/>
          <a:lstStyle/>
          <a:p>
            <a:r>
              <a:rPr lang="fi-FI" dirty="0"/>
              <a:t>Oikeustieteiden </a:t>
            </a:r>
            <a:br>
              <a:rPr lang="fi-FI" dirty="0"/>
            </a:br>
            <a:r>
              <a:rPr lang="fi-FI" dirty="0"/>
              <a:t>tiedekunta</a:t>
            </a:r>
          </a:p>
        </p:txBody>
      </p:sp>
      <p:sp>
        <p:nvSpPr>
          <p:cNvPr id="3" name="Content Placeholder 2">
            <a:extLst>
              <a:ext uri="{FF2B5EF4-FFF2-40B4-BE49-F238E27FC236}">
                <a16:creationId xmlns:a16="http://schemas.microsoft.com/office/drawing/2014/main" id="{6877C55C-6562-49A0-9160-A3161CBEA0C8}"/>
              </a:ext>
            </a:extLst>
          </p:cNvPr>
          <p:cNvSpPr>
            <a:spLocks noGrp="1"/>
          </p:cNvSpPr>
          <p:nvPr>
            <p:ph idx="1"/>
          </p:nvPr>
        </p:nvSpPr>
        <p:spPr/>
        <p:txBody>
          <a:bodyPr/>
          <a:lstStyle/>
          <a:p>
            <a:r>
              <a:rPr lang="fi-FI" sz="2300" dirty="0"/>
              <a:t>Yksi Suomen neljästä oikeustieteellisestä</a:t>
            </a:r>
          </a:p>
          <a:p>
            <a:r>
              <a:rPr lang="fi-FI" sz="2300" dirty="0"/>
              <a:t>Tutkimuksen erityisteemoja</a:t>
            </a:r>
          </a:p>
          <a:p>
            <a:pPr lvl="1"/>
            <a:r>
              <a:rPr lang="fi-FI" sz="2000" dirty="0"/>
              <a:t>Oikeus, teknologia ja muotoiluajattelu</a:t>
            </a:r>
          </a:p>
          <a:p>
            <a:pPr lvl="1"/>
            <a:r>
              <a:rPr lang="fi-FI" sz="2000" dirty="0" err="1"/>
              <a:t>Hyvinvointioikeus</a:t>
            </a:r>
            <a:endParaRPr lang="fi-FI" sz="2000" dirty="0"/>
          </a:p>
          <a:p>
            <a:pPr lvl="1"/>
            <a:r>
              <a:rPr lang="fi-FI" sz="2000" dirty="0"/>
              <a:t>Oikeus, markkinat ja ympäristö</a:t>
            </a:r>
            <a:endParaRPr lang="en-US" sz="2000" dirty="0"/>
          </a:p>
          <a:p>
            <a:endParaRPr lang="en-US" dirty="0"/>
          </a:p>
          <a:p>
            <a:endParaRPr lang="fi-FI" dirty="0"/>
          </a:p>
        </p:txBody>
      </p:sp>
    </p:spTree>
    <p:extLst>
      <p:ext uri="{BB962C8B-B14F-4D97-AF65-F5344CB8AC3E}">
        <p14:creationId xmlns:p14="http://schemas.microsoft.com/office/powerpoint/2010/main" val="3648379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D0568-F40B-4C92-8042-105607EBD33B}"/>
              </a:ext>
            </a:extLst>
          </p:cNvPr>
          <p:cNvSpPr>
            <a:spLocks noGrp="1"/>
          </p:cNvSpPr>
          <p:nvPr>
            <p:ph type="title"/>
          </p:nvPr>
        </p:nvSpPr>
        <p:spPr>
          <a:xfrm>
            <a:off x="628649" y="511251"/>
            <a:ext cx="5336721" cy="914400"/>
          </a:xfrm>
        </p:spPr>
        <p:txBody>
          <a:bodyPr/>
          <a:lstStyle/>
          <a:p>
            <a:r>
              <a:rPr lang="fi-FI" dirty="0"/>
              <a:t>Yhteiskuntatieteiden </a:t>
            </a:r>
            <a:br>
              <a:rPr lang="fi-FI" dirty="0"/>
            </a:br>
            <a:r>
              <a:rPr lang="fi-FI" dirty="0"/>
              <a:t>tiedekunta</a:t>
            </a:r>
            <a:br>
              <a:rPr lang="fi-FI" dirty="0"/>
            </a:br>
            <a:endParaRPr lang="fi-FI" dirty="0"/>
          </a:p>
        </p:txBody>
      </p:sp>
      <p:sp>
        <p:nvSpPr>
          <p:cNvPr id="3" name="Content Placeholder 2">
            <a:extLst>
              <a:ext uri="{FF2B5EF4-FFF2-40B4-BE49-F238E27FC236}">
                <a16:creationId xmlns:a16="http://schemas.microsoft.com/office/drawing/2014/main" id="{A412F49D-D4C6-4D63-9E0E-16458D88BCE1}"/>
              </a:ext>
            </a:extLst>
          </p:cNvPr>
          <p:cNvSpPr>
            <a:spLocks noGrp="1"/>
          </p:cNvSpPr>
          <p:nvPr>
            <p:ph idx="1"/>
          </p:nvPr>
        </p:nvSpPr>
        <p:spPr>
          <a:xfrm>
            <a:off x="628650" y="1624567"/>
            <a:ext cx="4774624" cy="3003704"/>
          </a:xfrm>
        </p:spPr>
        <p:txBody>
          <a:bodyPr/>
          <a:lstStyle/>
          <a:p>
            <a:r>
              <a:rPr lang="fi-FI" sz="2000" dirty="0"/>
              <a:t>Kestävä tulevaisuus tarvitsee </a:t>
            </a:r>
            <a:br>
              <a:rPr lang="fi-FI" sz="2000" dirty="0"/>
            </a:br>
            <a:r>
              <a:rPr lang="fi-FI" sz="2000" dirty="0"/>
              <a:t>yhteiskunnan ymmärtäjiä muutoksentekijöiksi</a:t>
            </a:r>
          </a:p>
          <a:p>
            <a:r>
              <a:rPr lang="fi-FI" sz="2000" dirty="0"/>
              <a:t>Kansallista erityisosaamista</a:t>
            </a:r>
            <a:endParaRPr lang="en-US" sz="2000" dirty="0"/>
          </a:p>
          <a:p>
            <a:pPr lvl="1"/>
            <a:r>
              <a:rPr lang="fi-FI" sz="1600" dirty="0"/>
              <a:t>Arktinen maailmanpolitiikka</a:t>
            </a:r>
          </a:p>
          <a:p>
            <a:pPr lvl="1"/>
            <a:r>
              <a:rPr lang="fi-FI" sz="1600" dirty="0"/>
              <a:t>Hyvinvointi ja johtaminen</a:t>
            </a:r>
          </a:p>
          <a:p>
            <a:pPr lvl="1"/>
            <a:r>
              <a:rPr lang="fi-FI" sz="1600" dirty="0"/>
              <a:t>Saamentutkimus ja arktiset alkuperäiskansat</a:t>
            </a:r>
          </a:p>
          <a:p>
            <a:pPr lvl="1"/>
            <a:r>
              <a:rPr lang="fi-FI" sz="1600" dirty="0"/>
              <a:t>Sosiaalityö</a:t>
            </a:r>
          </a:p>
          <a:p>
            <a:pPr lvl="1"/>
            <a:r>
              <a:rPr lang="fi-FI" sz="1600" dirty="0"/>
              <a:t>Vastuullinen matkailu</a:t>
            </a:r>
          </a:p>
        </p:txBody>
      </p:sp>
    </p:spTree>
    <p:extLst>
      <p:ext uri="{BB962C8B-B14F-4D97-AF65-F5344CB8AC3E}">
        <p14:creationId xmlns:p14="http://schemas.microsoft.com/office/powerpoint/2010/main" val="3380545500"/>
      </p:ext>
    </p:extLst>
  </p:cSld>
  <p:clrMapOvr>
    <a:masterClrMapping/>
  </p:clrMapOvr>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8125</TotalTime>
  <Words>727</Words>
  <Application>Microsoft Office PowerPoint</Application>
  <PresentationFormat>Custom</PresentationFormat>
  <Paragraphs>128</Paragraphs>
  <Slides>17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Gudea</vt:lpstr>
      <vt:lpstr>Roboto</vt:lpstr>
      <vt:lpstr>Office-teema</vt:lpstr>
      <vt:lpstr>PowerPoint Presentation</vt:lpstr>
      <vt:lpstr>PowerPoint Presentation</vt:lpstr>
      <vt:lpstr>PowerPoint Presentation</vt:lpstr>
      <vt:lpstr>Lapin yliopiston avainluvut 2023</vt:lpstr>
      <vt:lpstr>Lapin yliopiston  avainluvut 2023</vt:lpstr>
      <vt:lpstr>Koulutus- ja  tutkimusalat</vt:lpstr>
      <vt:lpstr>Kasvatustieteiden  tiedekunta </vt:lpstr>
      <vt:lpstr>Oikeustieteiden  tiedekunta</vt:lpstr>
      <vt:lpstr>Yhteiskuntatieteiden  tiedekunta </vt:lpstr>
      <vt:lpstr>Taiteiden tiedekunta </vt:lpstr>
      <vt:lpstr>Arktinen keskus </vt:lpstr>
      <vt:lpstr>Matkailualan tutkimus- ja koulutusinstituutti (MTI) </vt:lpstr>
      <vt:lpstr>Arktisuus muuttuvassa  maailmassa  </vt:lpstr>
      <vt:lpstr>PowerPoint Presentation</vt:lpstr>
      <vt:lpstr>Kattavasti kansainvälinen</vt:lpstr>
      <vt:lpstr>Arktinen yliopistoverkosto UArctic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Varrio Irma</dc:creator>
  <cp:lastModifiedBy>Linna Reetta</cp:lastModifiedBy>
  <cp:revision>273</cp:revision>
  <dcterms:created xsi:type="dcterms:W3CDTF">2022-03-28T10:13:05Z</dcterms:created>
  <dcterms:modified xsi:type="dcterms:W3CDTF">2024-03-27T14:28:33Z</dcterms:modified>
</cp:coreProperties>
</file>