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5" r:id="rId6"/>
    <p:sldId id="261" r:id="rId7"/>
    <p:sldId id="257" r:id="rId8"/>
    <p:sldId id="262" r:id="rId9"/>
    <p:sldId id="258" r:id="rId10"/>
    <p:sldId id="265" r:id="rId11"/>
    <p:sldId id="268" r:id="rId12"/>
    <p:sldId id="259" r:id="rId13"/>
    <p:sldId id="267" r:id="rId14"/>
    <p:sldId id="266" r:id="rId15"/>
    <p:sldId id="263" r:id="rId16"/>
    <p:sldId id="271" r:id="rId17"/>
    <p:sldId id="272" r:id="rId18"/>
    <p:sldId id="273" r:id="rId19"/>
    <p:sldId id="270" r:id="rId20"/>
    <p:sldId id="274" r:id="rId2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273D"/>
    <a:srgbClr val="5F4B64"/>
    <a:srgbClr val="C0C0C0"/>
    <a:srgbClr val="E6E0E8"/>
    <a:srgbClr val="583C5E"/>
    <a:srgbClr val="540C58"/>
    <a:srgbClr val="C9BCCC"/>
    <a:srgbClr val="AC93BF"/>
    <a:srgbClr val="8E72A3"/>
    <a:srgbClr val="7272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5EDFA6-CE7E-419F-8114-CB559D378682}" v="116" dt="2022-12-09T09:11:07.1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115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08T09:01:56.265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-3705.35059"/>
      <inkml:brushProperty name="anchorY" value="-1248.42871"/>
      <inkml:brushProperty name="scaleFactor" value="0.5"/>
    </inkml:brush>
  </inkml:definitions>
  <inkml:trace contextRef="#ctx0" brushRef="#br0">0 0,'0'0,"0"0,2 1,1-1,2 1,4 0,5 1,4 0,5 2,4 0,3 0,0 0,-2 0,-2 0,-2-1,-2 0,-2 0,-1-1,-1 1,0 0,-2-1,0 0,-2 0,-1 0,0 0,0-1,-3 1,1-1,1 1,2 0,-1 0,2 0,1 0,1 1,5 0,4 0,5 2,2-1,4 2,-1-1,-2-1,0 1,-3 0,-2-1,-2-1,3 2,2-1,3 1,0 0,1 0,-4 0,-4-1,-2-1,-2 1,-2-1,-3-1,4 1,7 2,6 0,8 1,10 2,3 0,1 0,-5-1,-8 0,-9-2,-8-2,-7 0,-4 0,-3-1,-2 0,0-1,0 1,3 0,0 0,2 0,0 1,1-1,0 1,0-1,1 1,1 0,-3-1,1 1,-3-1,0 0,-2 0,0 0,-1-1,2 1,0 0,2 1,0-1,1 0,0 1,1-1,-1 1,1-1,0 1,0-1,-1 1,-1-1,0 0,0 0,0 0,0 1,0-1,-1 0,-2 0,0 0,1 0,1 0,0 0,1 0,0 0,-3 0,1 0,-2 0,0 0,-2-1,0 0,-1 1,2-1,-1 1,3-1,-1 1,2 0,-1 0,0 0,0 0,0-1,-2 1,-1-1,-1 1,0-1,1 0,1 1,-1-1,0 1,0-1,-1 0,0 1,2-1,-1 1,3-1,-2 1,2 0,0 0,-1-1,-3 1,-2-1,1 0,-3-1,0 1,0 0,1 0,1 0,0 0,1 0,0 0,1 0,-1 0,1 1,-2-2,0 1,-1 0,1 0,-1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09:02:09.165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7845.38428"/>
      <inkml:brushProperty name="anchorY" value="-2597.4082"/>
      <inkml:brushProperty name="scaleFactor" value="0.5"/>
    </inkml:brush>
  </inkml:definitions>
  <inkml:trace contextRef="#ctx0" brushRef="#br0">628 100 24575,'0'0'0,"1"-2"0,3 0 0,-1-2 0,1-1 0,0 1 0,-2 0 0,-3 1 0,-2 1 0,-3 1 0,-1 0 0,-2 1 0,2-1 0,0-1 0,-1 0 0,0 1 0,0 0 0,0 0 0,-1 1 0,0 0 0,1 0 0,-1 0 0,-2 0 0,-1 2 0,-3 0 0,0 0 0,-2 1 0,1 0 0,0-1 0,2 2 0,-1-1 0,2 1 0,1 0 0,-1 1 0,1-2 0,1 1 0,1-2 0,0-1 0,2 1 0,1 1 0,0-2 0,0 1 0,-1-1 0,0-1 0,2 2 0,-3 0 0,0 0 0,0-1 0,0 0 0,0 2 0,-1-1 0,0 0 0,-1-1 0,0 0 0,-1 0 0,0-1 0,1 0 0,0 0 0,1 0 0,1 0 0,0 0 0,0 0 0,0 0 0,0 0 0,1 0 0,-1 0 0,0 0 0,0 0 0,1 0 0,-1 0 0,2-2 0,1-2 0,1 1 0,2-2 0,-2 0 0,2 0 0,0-1 0,1-1 0,1-1 0,0 0 0,1-1 0,0 0 0,0 0 0,2 2 0,0 0 0,2 0 0,1 1 0,0 0 0,1 0 0,0 1 0,2-1 0,-2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09:02:13.182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6414.92871"/>
      <inkml:brushProperty name="anchorY" value="-1651.55615"/>
      <inkml:brushProperty name="scaleFactor" value="0.5"/>
    </inkml:brush>
  </inkml:definitions>
  <inkml:trace contextRef="#ctx0" brushRef="#br0">1 5 24575,'0'0'0,"0"-2"0,1 0 0,1 2 0,2 2 0,1 2 0,1 1 0,2-1 0,-2 1 0,1 0 0,1 2 0,-3 1 0,0 0 0,-2 0 0,0-1 0,2-1 0,-1-1 0,1 1 0,-1 0 0,1 1 0,-1 1 0,-1 0 0,-1 1 0,0 0 0,0 0 0,0 0 0,0 0 0,-1 0 0,0 0 0,0 0 0,-1-1 0,0 1 0,0 0 0,0 0 0,0 0 0,0-1 0,0-2 0,-2-3 0,0-3 0,0-3 0,-1-3 0,-2-1 0,-1 0 0,1 0 0,0-1 0,2 4 0,1 3 0,0 3 0,2 3 0,0 2 0,0 2 0,0 0 0,1 0 0,-1 1 0,0 1 0,0 0 0,0 0 0,0-1 0,0 0 0,0 0 0,0-1 0,0 0 0,0-4 0,0-3 0,0-6 0,0-3 0,0-2 0,0-1 0,0 0 0,0 0 0,0 0 0,0 0 0,0 1 0,0 0 0,0 0 0,0 0 0,0 0 0,0 1 0,0-1 0,2 0 0,1 2 0,3 4 0,1 1 0,1 4 0,0 2 0,1 0 0,-1 2 0,-1 1 0,-1 1 0,-1 0 0,0 2 0,0 1 0,-1 0 0,0-2 0,0-1 0,-1 0 0,-1 0 0,-1-1 0,0 2 0,-3-3 0,-1-1 0,-3-3 0,-1-2 0,1-3 0,-1-2 0,1-1 0,0-2 0,0-1 0,-1 0 0,-1 0 0,0 0 0,2 0 0,-1 1 0,1 1 0,1 0 0,0 0 0,0-1 0,2 0 0,0-1 0,-1 2 0,1 0 0,0 0 0,2 0 0,0-1 0,2 2 0,2 1 0,3 3 0,1 6 0,6 4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09:02:03.886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7481.75684"/>
      <inkml:brushProperty name="anchorY" value="-2506.84326"/>
      <inkml:brushProperty name="scaleFactor" value="0.5"/>
    </inkml:brush>
  </inkml:definitions>
  <inkml:trace contextRef="#ctx0" brushRef="#br0">1 48 24575,'0'0'0,"1"0"0,3 0 0,1 2 0,0 3 0,3 3 0,4 0 0,3 2 0,2 1 0,1 1 0,0-1 0,-1 0 0,-2-3 0,-2-2 0,-2-2 0,1 0 0,-1-1 0,1 0 0,0 0 0,-1 0 0,0 0 0,-1 0 0,-1 0 0,0-2 0,-2 2 0,0 0 0,0-1 0,2-1 0,1 0 0,1 2 0,1-1 0,-1-1 0,0 2 0,0 0 0,-2 0 0,1-2 0,1 1 0,1 0 0,2 0 0,0 0 0,-1 0 0,-1-1 0,1-1 0,0 0 0,2 1 0,-1-1 0,1-1 0,-2 1 0,0 0 0,-2 2 0,1 0 0,0-1 0,-1 1 0,-1-1 0,-1-1 0,1 1 0,-1-1 0,0 0 0,-1 0 0,1 0 0,0 0 0,-1 0 0,1 0 0,0 0 0,-2-2 0,-2-2 0,-1-1 0,-2-2 0,-1-1 0,-1 0 0,0-1 0,-1-1 0,1 1 0,0 0 0,-1 0 0,-1 2 0,0 0 0,1 0 0,-3 1 0,1 0 0,1 0 0,-2 1 0,1-1 0,1 0 0,-2 0 0,1 1 0,-1 0 0,1 0 0,-2 1 0,1-1 0,-1-1 0,-1-1 0,0 0 0,-2-1 0,0-1 0,-1 2 0,2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09:02:05.570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8938.90723"/>
      <inkml:brushProperty name="anchorY" value="-3306.06152"/>
      <inkml:brushProperty name="scaleFactor" value="0.5"/>
    </inkml:brush>
  </inkml:definitions>
  <inkml:trace contextRef="#ctx0" brushRef="#br0">248 1 24575,'0'0'0,"-2"0"0,0 1 0,-3 1 0,-2 2 0,-2-1 0,0 0 0,0 1 0,0 1 0,1 1 0,0 2 0,1 0 0,1 0 0,0 1 0,2 0 0,-1 0 0,1 0 0,-1-2 0,-1-1 0,0-3 0,-2 1 0,0-1 0,0 1 0,-3-1 0,-1-1 0,-3 2 0,-1-1 0,-1-1 0,3 1 0,2 0 0,3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09:02:15.136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7348.77881"/>
      <inkml:brushProperty name="anchorY" value="-2662.5686"/>
      <inkml:brushProperty name="scaleFactor" value="0.5"/>
    </inkml:brush>
  </inkml:definitions>
  <inkml:trace contextRef="#ctx0" brushRef="#br0">0 50 24575,'0'0'0,"2"0"0,2 0 0,1-2 0,2 0 0,-1-2 0,1 1 0,0-1 0,1 0 0,0-1 0,0 0 0,1 0 0,0 1 0,-2-1 0,0 1 0,-2 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C14374-64A3-4C64-8FA5-DF8EE7FB1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60243F1-AC5D-4069-B00C-D5ED6AC28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F757325-B668-4B96-9FEF-1987802F0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D5F1-6D72-461D-8BDC-9B2008468689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33E492D-8D79-4E60-B01D-B32F2A8C1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6611A10-8DAD-4063-B363-B84BB419A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A47A-C9F1-48D1-84F3-07A86F5CFB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4889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98CB51-F3BB-4E5E-AC77-0726C1F64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B41EA76-71F2-4FAD-B72D-13407A47C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46ED540-02BF-450C-8EDE-503E95CE6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D5F1-6D72-461D-8BDC-9B2008468689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CE205C3-9275-4A47-B0FA-5ECCFB042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9569A79-832D-442F-86DA-9DCF123A0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A47A-C9F1-48D1-84F3-07A86F5CFB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8570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A129FE68-CC2D-42A9-A2DF-D837F778E4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4FEC642-845C-474A-B86F-8EF7C6286C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97878F7-2CC1-4D52-A156-8717DC2D2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D5F1-6D72-461D-8BDC-9B2008468689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C40C0F4-0F32-4518-954A-399FFDBDA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10D909E-E523-4D08-B1EC-07C146A3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A47A-C9F1-48D1-84F3-07A86F5CFB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7038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EEAFE9-737B-4FDC-A087-7AD1B2B7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B0A65CE-A3B9-4D8B-B775-C0EA9D261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3A045F-D320-497E-8658-D3F2E7C5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D5F1-6D72-461D-8BDC-9B2008468689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FAE3CA-1866-4A5E-8A6A-CBDBF3C36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3072AB-ABAC-4E06-8892-A89F3FDB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A47A-C9F1-48D1-84F3-07A86F5CFB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275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9DC2B1-6C9C-4ACC-808F-05778E6F4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26FD7B1-0710-4DE3-8D0F-FC02F46BC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E82155E-CAB2-4C80-877B-DC29C480C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D5F1-6D72-461D-8BDC-9B2008468689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346628B-9F30-45D8-94F0-9F62EA52E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180D65A-7FC1-4AC5-9769-A53B90D7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A47A-C9F1-48D1-84F3-07A86F5CFB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9237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343915C-7789-4D14-8943-5BAE5763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9126F5-212B-4F31-BC0E-547060C76A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91B044D-B4DE-48FC-8777-2D14FB3E6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B256410-724B-406A-A1DE-5D2F85790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D5F1-6D72-461D-8BDC-9B2008468689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EF06F9E-0E75-4566-A9FC-B49CEE85C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8215456-4906-41EA-8D70-DEFD37A59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A47A-C9F1-48D1-84F3-07A86F5CFB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04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C45D6F0-A242-4C96-B91E-DD0FBB398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2F738A7-1090-479C-ABDC-0BDCDE633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44C5A6D-8909-4435-9779-99B299A2C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7BF8897-A3FA-4D7F-9013-2F1662F35A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0679951-12DC-4E47-A291-829ADE6D35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244024E6-B23D-4CB7-989C-9EC4F0A56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D5F1-6D72-461D-8BDC-9B2008468689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6A58E09-AFF3-41A4-885C-CE62BF40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5D1D3AD-CCB3-4178-9DDB-BB6A5740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A47A-C9F1-48D1-84F3-07A86F5CFB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7743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EE3E6F-959F-48EC-BB43-E25143BFA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FB109A9-4292-4602-92D1-678D09005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D5F1-6D72-461D-8BDC-9B2008468689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0AC3933-4352-4937-A2C4-E81F87B3B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7B1B037-135D-4D8C-B45A-FE9D3364A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A47A-C9F1-48D1-84F3-07A86F5CFB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80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2B221F0-F0FB-4109-90FD-34BC93FC6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D5F1-6D72-461D-8BDC-9B2008468689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5635A5B-99EA-4BDC-90F5-0D98D0CC1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3F1AE67-6506-4758-8E6F-0DC29A532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A47A-C9F1-48D1-84F3-07A86F5CFB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1972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120291-83C5-4A1C-82AE-60E3EEBF6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D114189-5E34-4C84-B090-8D8C11164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C14D7CD-A00A-4366-91F4-15EC7455A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278B586-E7F6-4BDE-801C-1B8AB6D4A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D5F1-6D72-461D-8BDC-9B2008468689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BBD53A5-9746-4347-88E7-533252803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1A21A19-0F37-4A5F-9BA9-143D6271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A47A-C9F1-48D1-84F3-07A86F5CFB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6157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4ED48F-E838-467A-BA40-B248E2E20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0E4F8D3-81D2-48EF-AA0F-F53056788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D47C0FE-06A0-4E8F-BD48-D159A1026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8C8A4CC-568D-4D68-9CAF-5A147CA72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D5F1-6D72-461D-8BDC-9B2008468689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B5B8BF8-0A47-4B03-9376-E0A8478B1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61790A0-2C92-408D-9FBB-4BFFF8DAF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A47A-C9F1-48D1-84F3-07A86F5CFB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0215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344A6B49-BF4F-4AB4-A58A-A1CE838B9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9731C1D-CDC3-4F2F-814B-EAB3001BF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D6685A8-BD21-454C-824C-B2A55DD45B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CD5F1-6D72-461D-8BDC-9B2008468689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4347CA1-A46F-4021-A733-63E6D0D57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DD872C5-D1C0-499C-BFE1-5CD009CCF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EA47A-C9F1-48D1-84F3-07A86F5CFB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075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customXml" Target="../ink/ink5.xml"/><Relationship Id="rId3" Type="http://schemas.openxmlformats.org/officeDocument/2006/relationships/image" Target="../media/image25.png"/><Relationship Id="rId7" Type="http://schemas.openxmlformats.org/officeDocument/2006/relationships/customXml" Target="../ink/ink2.xml"/><Relationship Id="rId12" Type="http://schemas.openxmlformats.org/officeDocument/2006/relationships/image" Target="../media/image30.png"/><Relationship Id="rId2" Type="http://schemas.openxmlformats.org/officeDocument/2006/relationships/image" Target="../media/image24.jpe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customXml" Target="../ink/ink3.xml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10" Type="http://schemas.openxmlformats.org/officeDocument/2006/relationships/image" Target="../media/image40.svg"/><Relationship Id="rId4" Type="http://schemas.openxmlformats.org/officeDocument/2006/relationships/image" Target="../media/image35.jpe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svg"/><Relationship Id="rId7" Type="http://schemas.microsoft.com/office/2007/relationships/hdphoto" Target="../media/hdphoto7.wdp"/><Relationship Id="rId12" Type="http://schemas.openxmlformats.org/officeDocument/2006/relationships/image" Target="../media/image18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6.jpeg"/><Relationship Id="rId5" Type="http://schemas.microsoft.com/office/2007/relationships/hdphoto" Target="../media/hdphoto6.wdp"/><Relationship Id="rId10" Type="http://schemas.openxmlformats.org/officeDocument/2006/relationships/image" Target="../media/image16.jpeg"/><Relationship Id="rId4" Type="http://schemas.openxmlformats.org/officeDocument/2006/relationships/image" Target="../media/image43.png"/><Relationship Id="rId9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B0CC7CD-EE1D-4E50-8D99-8805095B5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0" y="-14"/>
            <a:ext cx="12192000" cy="6858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B5E09C4-411B-40DF-A396-3C2ADBCAD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17558"/>
            <a:ext cx="9144000" cy="1527342"/>
          </a:xfrm>
        </p:spPr>
        <p:txBody>
          <a:bodyPr>
            <a:normAutofit/>
          </a:bodyPr>
          <a:lstStyle/>
          <a:p>
            <a:r>
              <a:rPr lang="se-FI" dirty="0"/>
              <a:t>Magihkalaš sarrihat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5CD54F0-FE41-40BF-B756-19575FD2D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700"/>
            <a:ext cx="9144000" cy="14350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e-FI" dirty="0"/>
              <a:t>Sarrit-fáttá eksperimentála bargobihtát ja dáiddaruššan</a:t>
            </a:r>
            <a:endParaRPr lang="fi-FI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268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74A0981E-D0C2-42CC-A80B-3C5A993D5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2728A"/>
              </a:gs>
              <a:gs pos="52000">
                <a:srgbClr val="C9BCCC"/>
              </a:gs>
              <a:gs pos="83000">
                <a:srgbClr val="E6E0E8"/>
              </a:gs>
            </a:gsLst>
            <a:lin ang="10800000" scaled="1"/>
            <a:tileRect/>
          </a:gradFill>
          <a:effectLst>
            <a:outerShdw blurRad="50800" dist="50800" dir="5400000" sx="1000" sy="1000" algn="ctr" rotWithShape="0">
              <a:srgbClr val="000000">
                <a:alpha val="7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981A0F-CB3D-42AE-9EDE-575197243F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838201"/>
            <a:ext cx="6008914" cy="1054780"/>
          </a:xfrm>
        </p:spPr>
        <p:txBody>
          <a:bodyPr/>
          <a:lstStyle/>
          <a:p>
            <a:pPr algn="l"/>
            <a:r>
              <a:rPr lang="se-FI" dirty="0">
                <a:solidFill>
                  <a:srgbClr val="39273D"/>
                </a:solidFill>
              </a:rPr>
              <a:t>Sarritmagia </a:t>
            </a:r>
            <a:endParaRPr lang="fi-FI" dirty="0">
              <a:solidFill>
                <a:srgbClr val="39273D"/>
              </a:solidFill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AB58387-3218-484F-9DC5-3AE7FA956C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5856" y="2088730"/>
            <a:ext cx="6386170" cy="422286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l"/>
            <a:r>
              <a:rPr lang="se-FI" sz="2600" dirty="0">
                <a:solidFill>
                  <a:srgbClr val="39273D"/>
                </a:solidFill>
              </a:rPr>
              <a:t>Dahkat máladáidaga man inspirašuvdnan lea Fredriksson Stig bargu ”Punainen pallo (sá. Rukses spábba)”. Bargu gávdno Jenny ja Antti Wihuri čoakkáldagas Roavvenjárgga dáiddamuseas. </a:t>
            </a:r>
            <a:endParaRPr lang="fi-FI" sz="2600" dirty="0">
              <a:solidFill>
                <a:srgbClr val="39273D"/>
              </a:solidFill>
            </a:endParaRPr>
          </a:p>
          <a:p>
            <a:pPr algn="l"/>
            <a:r>
              <a:rPr lang="se-FI" sz="2600" dirty="0">
                <a:solidFill>
                  <a:srgbClr val="39273D"/>
                </a:solidFill>
              </a:rPr>
              <a:t>Dahkat guokte sierra málabarggu seamma ivnniiguin: njuoskasa njuoskasii ja njuoskasa goike vuđđui vugiiguin.</a:t>
            </a:r>
            <a:endParaRPr lang="fi-FI" sz="2600" dirty="0">
              <a:solidFill>
                <a:srgbClr val="39273D"/>
              </a:solidFill>
            </a:endParaRPr>
          </a:p>
          <a:p>
            <a:pPr algn="l"/>
            <a:r>
              <a:rPr lang="se-FI" sz="2600" dirty="0">
                <a:solidFill>
                  <a:srgbClr val="39273D"/>
                </a:solidFill>
              </a:rPr>
              <a:t> </a:t>
            </a:r>
            <a:endParaRPr lang="fi-FI" sz="2600" dirty="0">
              <a:solidFill>
                <a:srgbClr val="39273D"/>
              </a:solidFill>
            </a:endParaRPr>
          </a:p>
          <a:p>
            <a:pPr algn="l"/>
            <a:r>
              <a:rPr lang="se-FI" sz="2600" b="1" dirty="0">
                <a:solidFill>
                  <a:srgbClr val="39273D"/>
                </a:solidFill>
              </a:rPr>
              <a:t>Álgoválmmaštallamat: </a:t>
            </a:r>
            <a:r>
              <a:rPr lang="se-FI" sz="2600" dirty="0">
                <a:solidFill>
                  <a:srgbClr val="39273D"/>
                </a:solidFill>
              </a:rPr>
              <a:t>váldde dárbašiid oidnosii ja bija ávdnasiid (sarritsákta, ettet, sitronsákta, natrovdna) gárvvisin gohpaide. Luvvát binná natrovnna, ja veahá lihttebassanávnnastableahta čáhccái (sullii ½ -1 dl) </a:t>
            </a:r>
            <a:endParaRPr lang="fi-FI" sz="2600" dirty="0">
              <a:solidFill>
                <a:srgbClr val="39273D"/>
              </a:solidFill>
            </a:endParaRPr>
          </a:p>
          <a:p>
            <a:pPr algn="l"/>
            <a:r>
              <a:rPr lang="se-FI" sz="2600" b="1" dirty="0">
                <a:solidFill>
                  <a:srgbClr val="39273D"/>
                </a:solidFill>
              </a:rPr>
              <a:t>Fuobmá</a:t>
            </a:r>
            <a:r>
              <a:rPr lang="se-FI" sz="2600" dirty="0">
                <a:solidFill>
                  <a:srgbClr val="39273D"/>
                </a:solidFill>
              </a:rPr>
              <a:t>! Lihttebassanávnnastableahtta lea borri ávnnas ja dainna galgá doaibmat earenoamáš várrugasat fárrolagaid rávesolbmuin. </a:t>
            </a:r>
            <a:endParaRPr lang="fi-FI" sz="2600" dirty="0">
              <a:solidFill>
                <a:srgbClr val="39273D"/>
              </a:solidFill>
            </a:endParaRPr>
          </a:p>
          <a:p>
            <a:pPr algn="l"/>
            <a:r>
              <a:rPr lang="se-FI" sz="2600" dirty="0">
                <a:solidFill>
                  <a:srgbClr val="39273D"/>
                </a:solidFill>
              </a:rPr>
              <a:t>Geavat sierra ávdnasiiguin sierra bargoneavvuid. Ovdamearkka dihte juohke ávdnasiin iežas litnu dahje goaikkanasjuohkki, dasgo ávdnasat eai oččošii dán muttus seahkanit nubbi nubbái</a:t>
            </a:r>
            <a:r>
              <a:rPr lang="se-FI" sz="2600" dirty="0"/>
              <a:t>.</a:t>
            </a:r>
            <a:endParaRPr lang="fi-FI" sz="2600" dirty="0"/>
          </a:p>
          <a:p>
            <a:pPr algn="l"/>
            <a:endParaRPr lang="fi-FI" dirty="0">
              <a:solidFill>
                <a:srgbClr val="39273D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Kuva 3" descr="Govas Stig Fredrikksonin dáiddabargu Punainen pallo (sá. Rukses spábba). Akvareallabargu jagis 1999 ">
            <a:extLst>
              <a:ext uri="{FF2B5EF4-FFF2-40B4-BE49-F238E27FC236}">
                <a16:creationId xmlns:a16="http://schemas.microsoft.com/office/drawing/2014/main" id="{54FA2512-7F40-4456-BE67-DC73E8D50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915" y="1447470"/>
            <a:ext cx="3865199" cy="381033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B779E9AE-F30C-47D2-897A-3D4E36EF577B}"/>
              </a:ext>
            </a:extLst>
          </p:cNvPr>
          <p:cNvSpPr txBox="1"/>
          <p:nvPr/>
        </p:nvSpPr>
        <p:spPr>
          <a:xfrm>
            <a:off x="7733914" y="5410530"/>
            <a:ext cx="386519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e-FI" sz="1200" dirty="0"/>
              <a:t>Govva: Fredrikkson Stig. Punainen pallo (sá. Rukses spábba). 1999. Akvarealla báhpárii, 37 x 37 cm </a:t>
            </a:r>
          </a:p>
          <a:p>
            <a:r>
              <a:rPr lang="se-FI" sz="1200" dirty="0"/>
              <a:t>Jenny ja Antti Wihurin čoakkáldat, Roavvenjárgga dáiddamusea</a:t>
            </a:r>
            <a:endParaRPr lang="fi-FI" sz="1200" dirty="0"/>
          </a:p>
          <a:p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1889432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16">
            <a:extLst>
              <a:ext uri="{FF2B5EF4-FFF2-40B4-BE49-F238E27FC236}">
                <a16:creationId xmlns:a16="http://schemas.microsoft.com/office/drawing/2014/main" id="{F7615723-3F18-4DA0-A137-BFD31DA0D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207404" cy="6858000"/>
          </a:xfrm>
          <a:prstGeom prst="rect">
            <a:avLst/>
          </a:prstGeom>
          <a:gradFill flip="none" rotWithShape="1">
            <a:gsLst>
              <a:gs pos="0">
                <a:srgbClr val="72728A"/>
              </a:gs>
              <a:gs pos="52000">
                <a:srgbClr val="C9BCCC"/>
              </a:gs>
              <a:gs pos="83000">
                <a:srgbClr val="E6E0E8"/>
              </a:gs>
            </a:gsLst>
            <a:lin ang="10800000" scaled="1"/>
            <a:tileRect/>
          </a:gradFill>
          <a:ln>
            <a:solidFill>
              <a:srgbClr val="583C5E">
                <a:alpha val="7000"/>
              </a:srgbClr>
            </a:solidFill>
          </a:ln>
          <a:effectLst>
            <a:outerShdw blurRad="50800" dist="50800" dir="5400000" sx="1000" sy="1000" algn="ctr" rotWithShape="0">
              <a:srgbClr val="000000">
                <a:alpha val="7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F2E759F3-9B05-4AD7-82EE-E066DC35DBD7}"/>
              </a:ext>
            </a:extLst>
          </p:cNvPr>
          <p:cNvSpPr txBox="1"/>
          <p:nvPr/>
        </p:nvSpPr>
        <p:spPr>
          <a:xfrm>
            <a:off x="956522" y="605700"/>
            <a:ext cx="5184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e-FI" sz="3200" dirty="0">
                <a:solidFill>
                  <a:srgbClr val="39273D"/>
                </a:solidFill>
              </a:rPr>
              <a:t>Bargomuttut oanehaččat </a:t>
            </a:r>
            <a:endParaRPr lang="fi-FI" sz="3200" dirty="0">
              <a:solidFill>
                <a:srgbClr val="39273D"/>
              </a:solidFill>
            </a:endParaRPr>
          </a:p>
          <a:p>
            <a:endParaRPr lang="fi-FI" sz="3200" dirty="0">
              <a:solidFill>
                <a:srgbClr val="39273D"/>
              </a:solidFill>
            </a:endParaRPr>
          </a:p>
        </p:txBody>
      </p:sp>
      <p:pic>
        <p:nvPicPr>
          <p:cNvPr id="9" name="Picture 3" descr="Jorbadasa sárgun guvttiin bliántta ja árppu vehkiin. Vuosttaš bliánta jorbadasa guovddážis, árpu jorbadasa suonjarin ja jorbadasa gierdosáhcu sárgojuvvo nuppi bliántta vehkiin. Bliánttat leat ovttastuvvon nubbi nubbái árppuin oktii.">
            <a:extLst>
              <a:ext uri="{FF2B5EF4-FFF2-40B4-BE49-F238E27FC236}">
                <a16:creationId xmlns:a16="http://schemas.microsoft.com/office/drawing/2014/main" id="{4B5F2189-779E-41E0-91A1-124E34266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4820"/>
                    </a14:imgEffect>
                    <a14:imgEffect>
                      <a14:saturation sat="108000"/>
                    </a14:imgEffect>
                    <a14:imgEffect>
                      <a14:brightnessContrast bright="9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22" y="1459273"/>
            <a:ext cx="2191786" cy="295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kstiruutu 22">
            <a:extLst>
              <a:ext uri="{FF2B5EF4-FFF2-40B4-BE49-F238E27FC236}">
                <a16:creationId xmlns:a16="http://schemas.microsoft.com/office/drawing/2014/main" id="{74E8D996-8CB8-418F-A676-B177167FAE6B}"/>
              </a:ext>
            </a:extLst>
          </p:cNvPr>
          <p:cNvSpPr txBox="1"/>
          <p:nvPr/>
        </p:nvSpPr>
        <p:spPr>
          <a:xfrm>
            <a:off x="948869" y="4576402"/>
            <a:ext cx="2191787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i-FI" dirty="0">
                <a:solidFill>
                  <a:srgbClr val="39273D"/>
                </a:solidFill>
                <a:cs typeface="Times New Roman"/>
              </a:rPr>
              <a:t>1. </a:t>
            </a:r>
            <a:r>
              <a:rPr lang="se-FI" dirty="0"/>
              <a:t> </a:t>
            </a:r>
          </a:p>
          <a:p>
            <a:r>
              <a:rPr lang="se-FI" dirty="0">
                <a:solidFill>
                  <a:srgbClr val="39273D"/>
                </a:solidFill>
              </a:rPr>
              <a:t>Sárggo 2x jorbadasa nu, ahte ávkkástalat árpu gierdodahkkin </a:t>
            </a:r>
            <a:endParaRPr lang="fi-FI" dirty="0">
              <a:solidFill>
                <a:srgbClr val="39273D"/>
              </a:solidFill>
            </a:endParaRPr>
          </a:p>
        </p:txBody>
      </p:sp>
      <p:pic>
        <p:nvPicPr>
          <p:cNvPr id="1028" name="Picture 4" descr="Jorbadasa deavdin málemin sarritsáfttain">
            <a:extLst>
              <a:ext uri="{FF2B5EF4-FFF2-40B4-BE49-F238E27FC236}">
                <a16:creationId xmlns:a16="http://schemas.microsoft.com/office/drawing/2014/main" id="{2F72904C-8A0B-4B98-83FC-F988D8182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266" y="1459275"/>
            <a:ext cx="2211986" cy="295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E9A8CF81-833B-4255-8C1D-8A37BC42E1F6}"/>
              </a:ext>
            </a:extLst>
          </p:cNvPr>
          <p:cNvSpPr txBox="1"/>
          <p:nvPr/>
        </p:nvSpPr>
        <p:spPr>
          <a:xfrm>
            <a:off x="3444229" y="4576402"/>
            <a:ext cx="2688139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e-FI" dirty="0">
                <a:solidFill>
                  <a:srgbClr val="39273D"/>
                </a:solidFill>
              </a:rPr>
              <a:t>2.</a:t>
            </a:r>
          </a:p>
          <a:p>
            <a:r>
              <a:rPr lang="se-FI" dirty="0">
                <a:solidFill>
                  <a:srgbClr val="39273D"/>
                </a:solidFill>
              </a:rPr>
              <a:t> Mále sarridiid sarritsáfttain dahje sarridiiguin. </a:t>
            </a:r>
          </a:p>
          <a:p>
            <a:r>
              <a:rPr lang="se-FI" dirty="0">
                <a:solidFill>
                  <a:srgbClr val="39273D"/>
                </a:solidFill>
              </a:rPr>
              <a:t>Guođe nuppi goikat maŋŋeleappo geavahusa várás </a:t>
            </a:r>
            <a:endParaRPr lang="fi-FI" dirty="0">
              <a:solidFill>
                <a:srgbClr val="39273D"/>
              </a:solidFill>
              <a:latin typeface="Times New Roman"/>
              <a:cs typeface="Times New Roman"/>
            </a:endParaRPr>
          </a:p>
        </p:txBody>
      </p:sp>
      <p:pic>
        <p:nvPicPr>
          <p:cNvPr id="1029" name="Picture 5" descr="Sarritsáktii lasihuvvo suvrra ja básalaš ávdnasat dego natrovdna, ettet, lihttebassanávnnasluvvadus ja sitronsákta">
            <a:extLst>
              <a:ext uri="{FF2B5EF4-FFF2-40B4-BE49-F238E27FC236}">
                <a16:creationId xmlns:a16="http://schemas.microsoft.com/office/drawing/2014/main" id="{020528EF-9D12-4D07-B7CE-BF924B793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159" y="1444858"/>
            <a:ext cx="2251446" cy="298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11AB8A7D-2564-42E9-9196-89513124DA6B}"/>
              </a:ext>
            </a:extLst>
          </p:cNvPr>
          <p:cNvSpPr txBox="1"/>
          <p:nvPr/>
        </p:nvSpPr>
        <p:spPr>
          <a:xfrm>
            <a:off x="6435941" y="4622569"/>
            <a:ext cx="2251447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e-FI" dirty="0">
                <a:solidFill>
                  <a:srgbClr val="39273D"/>
                </a:solidFill>
              </a:rPr>
              <a:t>3. </a:t>
            </a:r>
          </a:p>
          <a:p>
            <a:r>
              <a:rPr lang="se-FI" dirty="0">
                <a:solidFill>
                  <a:srgbClr val="39273D"/>
                </a:solidFill>
              </a:rPr>
              <a:t>Lasit suvrra ja básalaš ávdnasiid sarridiiddat ala </a:t>
            </a:r>
            <a:r>
              <a:rPr lang="fi-FI" b="0" i="0" dirty="0">
                <a:solidFill>
                  <a:srgbClr val="39273D"/>
                </a:solidFill>
                <a:effectLst/>
                <a:latin typeface="Times New Roman"/>
                <a:cs typeface="Times New Roman"/>
              </a:rPr>
              <a:t> </a:t>
            </a:r>
          </a:p>
          <a:p>
            <a:endParaRPr lang="fi-FI" dirty="0">
              <a:solidFill>
                <a:srgbClr val="39273D"/>
              </a:solidFill>
              <a:latin typeface="Times New Roman" panose="02020603050405020304" pitchFamily="18" charset="0"/>
              <a:cs typeface="Times New Roman"/>
            </a:endParaRPr>
          </a:p>
        </p:txBody>
      </p:sp>
      <p:pic>
        <p:nvPicPr>
          <p:cNvPr id="1026" name="Picture 2" descr="Ivdnemolsašumiid dutkat lasáhusaid maŋŋá">
            <a:extLst>
              <a:ext uri="{FF2B5EF4-FFF2-40B4-BE49-F238E27FC236}">
                <a16:creationId xmlns:a16="http://schemas.microsoft.com/office/drawing/2014/main" id="{562AA108-BBE5-4161-8788-CDE6B28FE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512" y="1459274"/>
            <a:ext cx="2251446" cy="299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iruutu 14">
            <a:extLst>
              <a:ext uri="{FF2B5EF4-FFF2-40B4-BE49-F238E27FC236}">
                <a16:creationId xmlns:a16="http://schemas.microsoft.com/office/drawing/2014/main" id="{4DDE7BD8-9E00-4DBE-B034-AB589771BB44}"/>
              </a:ext>
            </a:extLst>
          </p:cNvPr>
          <p:cNvSpPr txBox="1"/>
          <p:nvPr/>
        </p:nvSpPr>
        <p:spPr>
          <a:xfrm>
            <a:off x="8916512" y="4576402"/>
            <a:ext cx="2662546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e-FI" dirty="0">
                <a:solidFill>
                  <a:srgbClr val="39273D"/>
                </a:solidFill>
              </a:rPr>
              <a:t>4. </a:t>
            </a:r>
          </a:p>
          <a:p>
            <a:r>
              <a:rPr lang="se-FI" dirty="0">
                <a:solidFill>
                  <a:srgbClr val="39273D"/>
                </a:solidFill>
              </a:rPr>
              <a:t>Dutkka mii dáhpáhuvvá</a:t>
            </a:r>
            <a:endParaRPr lang="fi-FI" dirty="0">
              <a:solidFill>
                <a:srgbClr val="39273D"/>
              </a:solidFill>
            </a:endParaRPr>
          </a:p>
          <a:p>
            <a:endParaRPr lang="fi-FI" dirty="0">
              <a:latin typeface="Times New Roman"/>
              <a:cs typeface="Times New Roman"/>
            </a:endParaRPr>
          </a:p>
        </p:txBody>
      </p:sp>
      <p:sp>
        <p:nvSpPr>
          <p:cNvPr id="2" name="Ellipsi 1">
            <a:extLst>
              <a:ext uri="{FF2B5EF4-FFF2-40B4-BE49-F238E27FC236}">
                <a16:creationId xmlns:a16="http://schemas.microsoft.com/office/drawing/2014/main" id="{BDD9056E-C03B-418D-9C9D-B0AC057B5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7895" y="1873946"/>
            <a:ext cx="2013736" cy="2024009"/>
          </a:xfrm>
          <a:prstGeom prst="ellipse">
            <a:avLst/>
          </a:prstGeom>
          <a:noFill/>
          <a:ln>
            <a:solidFill>
              <a:srgbClr val="583C5E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1098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924F5712-8399-4576-89A8-BA0646627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-2536" y="0"/>
            <a:ext cx="12194536" cy="6989366"/>
          </a:xfrm>
          <a:prstGeom prst="rect">
            <a:avLst/>
          </a:prstGeom>
          <a:gradFill flip="none" rotWithShape="1">
            <a:gsLst>
              <a:gs pos="0">
                <a:srgbClr val="72728A"/>
              </a:gs>
              <a:gs pos="52000">
                <a:srgbClr val="C9BCCC"/>
              </a:gs>
              <a:gs pos="83000">
                <a:srgbClr val="E6E0E8"/>
              </a:gs>
            </a:gsLst>
            <a:lin ang="10800000" scaled="1"/>
            <a:tileRect/>
          </a:gradFill>
          <a:effectLst>
            <a:outerShdw blurRad="50800" dist="50800" dir="5400000" sx="1000" sy="1000" algn="ctr" rotWithShape="0">
              <a:srgbClr val="000000">
                <a:alpha val="7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33FB267-6655-4FA0-803D-04AE384DB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419" y="411944"/>
            <a:ext cx="8633416" cy="1325563"/>
          </a:xfrm>
        </p:spPr>
        <p:txBody>
          <a:bodyPr>
            <a:normAutofit/>
          </a:bodyPr>
          <a:lstStyle/>
          <a:p>
            <a:r>
              <a:rPr lang="fi-FI" sz="2800" dirty="0">
                <a:latin typeface="+mn-lt"/>
              </a:rPr>
              <a:t> </a:t>
            </a:r>
            <a:r>
              <a:rPr lang="fi-FI" sz="2800" dirty="0">
                <a:solidFill>
                  <a:srgbClr val="39273D"/>
                </a:solidFill>
                <a:latin typeface="+mn-lt"/>
              </a:rPr>
              <a:t>1. </a:t>
            </a:r>
            <a:r>
              <a:rPr lang="fi-FI" sz="2800" dirty="0" err="1">
                <a:solidFill>
                  <a:srgbClr val="39273D"/>
                </a:solidFill>
                <a:latin typeface="+mn-lt"/>
              </a:rPr>
              <a:t>Bargomuddu</a:t>
            </a:r>
            <a:r>
              <a:rPr lang="fi-FI" sz="2800" dirty="0">
                <a:solidFill>
                  <a:srgbClr val="39273D"/>
                </a:solidFill>
                <a:latin typeface="+mn-lt"/>
              </a:rPr>
              <a:t>: </a:t>
            </a:r>
            <a:r>
              <a:rPr lang="fi-FI" sz="2800" dirty="0" err="1">
                <a:solidFill>
                  <a:srgbClr val="39273D"/>
                </a:solidFill>
                <a:latin typeface="+mn-lt"/>
              </a:rPr>
              <a:t>jorbadasa</a:t>
            </a:r>
            <a:r>
              <a:rPr lang="fi-FI" sz="2800" dirty="0">
                <a:solidFill>
                  <a:srgbClr val="39273D"/>
                </a:solidFill>
                <a:latin typeface="+mn-lt"/>
              </a:rPr>
              <a:t> </a:t>
            </a:r>
            <a:r>
              <a:rPr lang="fi-FI" sz="2800" dirty="0" err="1">
                <a:solidFill>
                  <a:srgbClr val="39273D"/>
                </a:solidFill>
                <a:latin typeface="+mn-lt"/>
              </a:rPr>
              <a:t>sárgun</a:t>
            </a:r>
            <a:r>
              <a:rPr lang="fi-FI" sz="2800" dirty="0">
                <a:solidFill>
                  <a:srgbClr val="39273D"/>
                </a:solidFill>
                <a:latin typeface="+mn-lt"/>
              </a:rPr>
              <a:t> </a:t>
            </a:r>
            <a:endParaRPr lang="fi-FI" sz="2800" dirty="0">
              <a:solidFill>
                <a:srgbClr val="39273D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ED1867F-04D5-40BC-9F1E-15D60621A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5044" y="1459231"/>
            <a:ext cx="7190488" cy="8738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e-FI" sz="1800" dirty="0">
                <a:solidFill>
                  <a:srgbClr val="39273D"/>
                </a:solidFill>
              </a:rPr>
              <a:t>Jorbadas šaddá čuoggáin, mat leat justa seamma guhkkin dan guovddážis. Gávnnahit dan go ávkkástallat árppu gierdodahkkin</a:t>
            </a:r>
            <a:endParaRPr lang="fi-FI" sz="1800" dirty="0">
              <a:solidFill>
                <a:srgbClr val="39273D"/>
              </a:solidFill>
            </a:endParaRPr>
          </a:p>
        </p:txBody>
      </p:sp>
      <p:sp>
        <p:nvSpPr>
          <p:cNvPr id="208" name="Tekstiruutu 207">
            <a:extLst>
              <a:ext uri="{FF2B5EF4-FFF2-40B4-BE49-F238E27FC236}">
                <a16:creationId xmlns:a16="http://schemas.microsoft.com/office/drawing/2014/main" id="{257F0FAC-7404-493C-B022-9543CA93DB30}"/>
              </a:ext>
            </a:extLst>
          </p:cNvPr>
          <p:cNvSpPr txBox="1"/>
          <p:nvPr/>
        </p:nvSpPr>
        <p:spPr>
          <a:xfrm>
            <a:off x="997543" y="2495979"/>
            <a:ext cx="4503233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e-FI" dirty="0">
                <a:solidFill>
                  <a:srgbClr val="39273D"/>
                </a:solidFill>
              </a:rPr>
              <a:t>1. Čuohpa sullii 20 cm guhkkosaš bátti. </a:t>
            </a:r>
            <a:endParaRPr lang="fi-FI" dirty="0">
              <a:solidFill>
                <a:srgbClr val="39273D"/>
              </a:solidFill>
            </a:endParaRPr>
          </a:p>
          <a:p>
            <a:r>
              <a:rPr lang="se-FI" dirty="0">
                <a:solidFill>
                  <a:srgbClr val="39273D"/>
                </a:solidFill>
              </a:rPr>
              <a:t>2. Čuolmma bátti goappáge geaži nu, ahte gežiide báhcet mohkit maid čađa čahka mannat bliánta. </a:t>
            </a:r>
            <a:endParaRPr lang="fi-FI" dirty="0">
              <a:solidFill>
                <a:srgbClr val="39273D"/>
              </a:solidFill>
            </a:endParaRPr>
          </a:p>
          <a:p>
            <a:r>
              <a:rPr lang="se-FI" dirty="0">
                <a:solidFill>
                  <a:srgbClr val="39273D"/>
                </a:solidFill>
              </a:rPr>
              <a:t>3. Stelle nuppi bliántta sullii báhpára guovddážii nu, ahte árppu nubbi mohkki lea bliántta birra. </a:t>
            </a:r>
            <a:endParaRPr lang="fi-FI" dirty="0">
              <a:solidFill>
                <a:srgbClr val="39273D"/>
              </a:solidFill>
            </a:endParaRPr>
          </a:p>
          <a:p>
            <a:r>
              <a:rPr lang="se-FI" dirty="0">
                <a:solidFill>
                  <a:srgbClr val="39273D"/>
                </a:solidFill>
              </a:rPr>
              <a:t>4. Stelle nuppi bliántta gitta árppu nuppi geahččái ja sárggo dainna jorbadasa nu, ahte doalat guovddážis leahki bliánta sajis. </a:t>
            </a:r>
            <a:endParaRPr lang="fi-FI" dirty="0">
              <a:solidFill>
                <a:srgbClr val="39273D"/>
              </a:solidFill>
            </a:endParaRPr>
          </a:p>
          <a:p>
            <a:r>
              <a:rPr lang="se-FI" dirty="0">
                <a:solidFill>
                  <a:srgbClr val="39273D"/>
                </a:solidFill>
              </a:rPr>
              <a:t>5. Bargga jorbadasa guktuid báhpáriidda. Loahppaboađus lea čáppa sáhcu, mii johttá olles áigge justa nu guhkkin guovddážis, go báddi lea meroštallan.</a:t>
            </a:r>
            <a:endParaRPr lang="fi-FI" dirty="0">
              <a:solidFill>
                <a:srgbClr val="39273D"/>
              </a:solidFill>
            </a:endParaRPr>
          </a:p>
        </p:txBody>
      </p:sp>
      <p:pic>
        <p:nvPicPr>
          <p:cNvPr id="5" name="Picture 3" descr="Jorbadasa sárgun guvttiin bliántta ja árppu vehkiin. Vuosttaš bliánta jorbadasa guovddážis, árpu jorbadasa suonjarin ja jorbadasa gierdosáhcu sárgojuvvo nuppi bliántta vehkiin. Bliánttat leat ovttastuvvon nubbi nubbái árppuin oktii.">
            <a:extLst>
              <a:ext uri="{FF2B5EF4-FFF2-40B4-BE49-F238E27FC236}">
                <a16:creationId xmlns:a16="http://schemas.microsoft.com/office/drawing/2014/main" id="{A293B37B-92C8-45D2-845B-A36015ECC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701" y="2380131"/>
            <a:ext cx="2903040" cy="391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" name="Kuva 275">
            <a:extLst>
              <a:ext uri="{FF2B5EF4-FFF2-40B4-BE49-F238E27FC236}">
                <a16:creationId xmlns:a16="http://schemas.microsoft.com/office/drawing/2014/main" id="{59ECFCF5-5DDE-4E79-9336-5F2D074D0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59" y="532994"/>
            <a:ext cx="2213682" cy="1852472"/>
          </a:xfrm>
          <a:prstGeom prst="rect">
            <a:avLst/>
          </a:prstGeom>
        </p:spPr>
      </p:pic>
      <p:cxnSp>
        <p:nvCxnSpPr>
          <p:cNvPr id="281" name="Suora yhdysviiva 280">
            <a:extLst>
              <a:ext uri="{FF2B5EF4-FFF2-40B4-BE49-F238E27FC236}">
                <a16:creationId xmlns:a16="http://schemas.microsoft.com/office/drawing/2014/main" id="{930AD9BD-02B3-45B2-8920-8586977B5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840829" y="4768044"/>
            <a:ext cx="315428" cy="2010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3" name="Suora yhdysviiva 282">
            <a:extLst>
              <a:ext uri="{FF2B5EF4-FFF2-40B4-BE49-F238E27FC236}">
                <a16:creationId xmlns:a16="http://schemas.microsoft.com/office/drawing/2014/main" id="{871D2BCF-C5CA-4C63-AB71-4C562751C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827365" y="4815095"/>
            <a:ext cx="356703" cy="1069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1" name="Kaari 310">
            <a:extLst>
              <a:ext uri="{FF2B5EF4-FFF2-40B4-BE49-F238E27FC236}">
                <a16:creationId xmlns:a16="http://schemas.microsoft.com/office/drawing/2014/main" id="{35C43841-2535-497F-8BEB-F073255D8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43826" y="4399911"/>
            <a:ext cx="2519680" cy="1004757"/>
          </a:xfrm>
          <a:prstGeom prst="arc">
            <a:avLst>
              <a:gd name="adj1" fmla="val 16200000"/>
              <a:gd name="adj2" fmla="val 11506698"/>
            </a:avLst>
          </a:prstGeom>
          <a:ln>
            <a:solidFill>
              <a:srgbClr val="5F4B64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71" name="Kuva 270">
            <a:extLst>
              <a:ext uri="{FF2B5EF4-FFF2-40B4-BE49-F238E27FC236}">
                <a16:creationId xmlns:a16="http://schemas.microsoft.com/office/drawing/2014/main" id="{D594C7AD-F5B0-4B85-B6F4-67B8F557B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5526">
            <a:off x="6848303" y="2942238"/>
            <a:ext cx="507541" cy="19950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314" name="Käsinkirjoitus 313">
                <a:extLst>
                  <a:ext uri="{FF2B5EF4-FFF2-40B4-BE49-F238E27FC236}">
                    <a16:creationId xmlns:a16="http://schemas.microsoft.com/office/drawing/2014/main" id="{CB58A08A-6246-4C52-9DA5-FF3A827A05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5883315" y="4332458"/>
              <a:ext cx="1055160" cy="148680"/>
            </p14:xfrm>
          </p:contentPart>
        </mc:Choice>
        <mc:Fallback xmlns="">
          <p:pic>
            <p:nvPicPr>
              <p:cNvPr id="314" name="Käsinkirjoitus 313">
                <a:extLst>
                  <a:ext uri="{FF2B5EF4-FFF2-40B4-BE49-F238E27FC236}">
                    <a16:creationId xmlns:a16="http://schemas.microsoft.com/office/drawing/2014/main" id="{CB58A08A-6246-4C52-9DA5-FF3A827A05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74315" y="4323458"/>
                <a:ext cx="1072800" cy="166320"/>
              </a:xfrm>
              <a:prstGeom prst="rect">
                <a:avLst/>
              </a:prstGeom>
            </p:spPr>
          </p:pic>
        </mc:Fallback>
      </mc:AlternateContent>
      <p:pic>
        <p:nvPicPr>
          <p:cNvPr id="272" name="Kuva 271">
            <a:extLst>
              <a:ext uri="{FF2B5EF4-FFF2-40B4-BE49-F238E27FC236}">
                <a16:creationId xmlns:a16="http://schemas.microsoft.com/office/drawing/2014/main" id="{68C72780-9780-4D89-A329-F4EC2B24F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9870" flipH="1">
            <a:off x="5424151" y="2900213"/>
            <a:ext cx="553205" cy="18303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18" name="Käsinkirjoitus 317">
                <a:extLst>
                  <a:ext uri="{FF2B5EF4-FFF2-40B4-BE49-F238E27FC236}">
                    <a16:creationId xmlns:a16="http://schemas.microsoft.com/office/drawing/2014/main" id="{5661855D-1F7C-4B1A-ACC0-8ABC71E9C0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5648595" y="4291058"/>
              <a:ext cx="232560" cy="48960"/>
            </p14:xfrm>
          </p:contentPart>
        </mc:Choice>
        <mc:Fallback xmlns="">
          <p:pic>
            <p:nvPicPr>
              <p:cNvPr id="318" name="Käsinkirjoitus 317">
                <a:extLst>
                  <a:ext uri="{FF2B5EF4-FFF2-40B4-BE49-F238E27FC236}">
                    <a16:creationId xmlns:a16="http://schemas.microsoft.com/office/drawing/2014/main" id="{5661855D-1F7C-4B1A-ACC0-8ABC71E9C0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39609" y="4282058"/>
                <a:ext cx="250173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319" name="Käsinkirjoitus 318">
                <a:extLst>
                  <a:ext uri="{FF2B5EF4-FFF2-40B4-BE49-F238E27FC236}">
                    <a16:creationId xmlns:a16="http://schemas.microsoft.com/office/drawing/2014/main" id="{B80308EB-0444-4E50-92DB-64A0814FA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5867835" y="4252178"/>
              <a:ext cx="60840" cy="122040"/>
            </p14:xfrm>
          </p:contentPart>
        </mc:Choice>
        <mc:Fallback xmlns="">
          <p:pic>
            <p:nvPicPr>
              <p:cNvPr id="319" name="Käsinkirjoitus 318">
                <a:extLst>
                  <a:ext uri="{FF2B5EF4-FFF2-40B4-BE49-F238E27FC236}">
                    <a16:creationId xmlns:a16="http://schemas.microsoft.com/office/drawing/2014/main" id="{B80308EB-0444-4E50-92DB-64A0814FA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58835" y="4243178"/>
                <a:ext cx="78480" cy="139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21" name="Ryhmä 320">
            <a:extLst>
              <a:ext uri="{FF2B5EF4-FFF2-40B4-BE49-F238E27FC236}">
                <a16:creationId xmlns:a16="http://schemas.microsoft.com/office/drawing/2014/main" id="{0830A83F-2043-4175-917A-ADF56EF2B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5315" y="4429658"/>
            <a:ext cx="343800" cy="103680"/>
            <a:chOff x="6855315" y="4429658"/>
            <a:chExt cx="343800" cy="1036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315" name="Käsinkirjoitus 314">
                  <a:extLst>
                    <a:ext uri="{FF2B5EF4-FFF2-40B4-BE49-F238E27FC236}">
                      <a16:creationId xmlns:a16="http://schemas.microsoft.com/office/drawing/2014/main" id="{FF86A0DD-223A-400C-8E3A-B7F7F450870B}"/>
                    </a:ext>
                  </a:extLst>
                </p14:cNvPr>
                <p14:cNvContentPartPr/>
                <p14:nvPr/>
              </p14:nvContentPartPr>
              <p14:xfrm>
                <a:off x="6944235" y="4455578"/>
                <a:ext cx="254880" cy="77760"/>
              </p14:xfrm>
            </p:contentPart>
          </mc:Choice>
          <mc:Fallback xmlns="">
            <p:pic>
              <p:nvPicPr>
                <p:cNvPr id="315" name="Käsinkirjoitus 314">
                  <a:extLst>
                    <a:ext uri="{FF2B5EF4-FFF2-40B4-BE49-F238E27FC236}">
                      <a16:creationId xmlns:a16="http://schemas.microsoft.com/office/drawing/2014/main" id="{FF86A0DD-223A-400C-8E3A-B7F7F450870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935235" y="4446578"/>
                  <a:ext cx="27252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316" name="Käsinkirjoitus 315">
                  <a:extLst>
                    <a:ext uri="{FF2B5EF4-FFF2-40B4-BE49-F238E27FC236}">
                      <a16:creationId xmlns:a16="http://schemas.microsoft.com/office/drawing/2014/main" id="{15FFA36A-7CBA-4992-A93F-89945F417569}"/>
                    </a:ext>
                  </a:extLst>
                </p14:cNvPr>
                <p14:cNvContentPartPr/>
                <p14:nvPr/>
              </p14:nvContentPartPr>
              <p14:xfrm>
                <a:off x="6855315" y="4463138"/>
                <a:ext cx="89280" cy="50040"/>
              </p14:xfrm>
            </p:contentPart>
          </mc:Choice>
          <mc:Fallback xmlns="">
            <p:pic>
              <p:nvPicPr>
                <p:cNvPr id="316" name="Käsinkirjoitus 315">
                  <a:extLst>
                    <a:ext uri="{FF2B5EF4-FFF2-40B4-BE49-F238E27FC236}">
                      <a16:creationId xmlns:a16="http://schemas.microsoft.com/office/drawing/2014/main" id="{15FFA36A-7CBA-4992-A93F-89945F41756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846315" y="4454138"/>
                  <a:ext cx="10692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320" name="Käsinkirjoitus 319">
                  <a:extLst>
                    <a:ext uri="{FF2B5EF4-FFF2-40B4-BE49-F238E27FC236}">
                      <a16:creationId xmlns:a16="http://schemas.microsoft.com/office/drawing/2014/main" id="{692591C5-39D2-42A2-9918-1A3563BF3DAA}"/>
                    </a:ext>
                  </a:extLst>
                </p14:cNvPr>
                <p14:cNvContentPartPr/>
                <p14:nvPr/>
              </p14:nvContentPartPr>
              <p14:xfrm>
                <a:off x="6931635" y="4429658"/>
                <a:ext cx="36000" cy="18360"/>
              </p14:xfrm>
            </p:contentPart>
          </mc:Choice>
          <mc:Fallback xmlns="">
            <p:pic>
              <p:nvPicPr>
                <p:cNvPr id="320" name="Käsinkirjoitus 319">
                  <a:extLst>
                    <a:ext uri="{FF2B5EF4-FFF2-40B4-BE49-F238E27FC236}">
                      <a16:creationId xmlns:a16="http://schemas.microsoft.com/office/drawing/2014/main" id="{692591C5-39D2-42A2-9918-1A3563BF3DA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922635" y="4420658"/>
                  <a:ext cx="53640" cy="3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16305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204A3F63-DE29-425F-A6C5-9D8AC7F3B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71000">
                <a:srgbClr val="72728A"/>
              </a:gs>
              <a:gs pos="46000">
                <a:srgbClr val="C9BCCC"/>
              </a:gs>
              <a:gs pos="13000">
                <a:srgbClr val="E6E0E8"/>
              </a:gs>
            </a:gsLst>
            <a:lin ang="10800000" scaled="1"/>
            <a:tileRect/>
          </a:gradFill>
          <a:effectLst>
            <a:outerShdw blurRad="50800" dist="50800" dir="5400000" sx="1000" sy="1000" algn="ctr" rotWithShape="0">
              <a:srgbClr val="000000">
                <a:alpha val="7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i-FI">
              <a:solidFill>
                <a:srgbClr val="39273D"/>
              </a:solidFill>
              <a:latin typeface="Times New Roman"/>
              <a:cs typeface="Times New Roman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1ECB1B92-4796-4D86-AE91-41F7F6BF17B9}"/>
              </a:ext>
            </a:extLst>
          </p:cNvPr>
          <p:cNvSpPr txBox="1"/>
          <p:nvPr/>
        </p:nvSpPr>
        <p:spPr>
          <a:xfrm>
            <a:off x="991186" y="761398"/>
            <a:ext cx="628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rgbClr val="39273D"/>
                </a:solidFill>
              </a:rPr>
              <a:t>2. </a:t>
            </a:r>
            <a:r>
              <a:rPr lang="fi-FI" sz="2800" dirty="0" err="1">
                <a:solidFill>
                  <a:srgbClr val="39273D"/>
                </a:solidFill>
              </a:rPr>
              <a:t>Bargomuddu</a:t>
            </a:r>
            <a:r>
              <a:rPr lang="fi-FI" sz="2800" dirty="0">
                <a:solidFill>
                  <a:srgbClr val="39273D"/>
                </a:solidFill>
              </a:rPr>
              <a:t>: </a:t>
            </a:r>
            <a:r>
              <a:rPr lang="fi-FI" sz="2800" dirty="0" err="1">
                <a:solidFill>
                  <a:srgbClr val="39273D"/>
                </a:solidFill>
              </a:rPr>
              <a:t>málen</a:t>
            </a:r>
            <a:endParaRPr lang="fi-FI" sz="2800" dirty="0">
              <a:solidFill>
                <a:srgbClr val="39273D"/>
              </a:solidFill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7B69AC41-7809-40CE-9182-F42C8B08E510}"/>
              </a:ext>
            </a:extLst>
          </p:cNvPr>
          <p:cNvSpPr txBox="1"/>
          <p:nvPr/>
        </p:nvSpPr>
        <p:spPr>
          <a:xfrm>
            <a:off x="991186" y="1679742"/>
            <a:ext cx="56658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e-FI" dirty="0">
                <a:solidFill>
                  <a:srgbClr val="39273D"/>
                </a:solidFill>
              </a:rPr>
              <a:t>Mále sarridiid sarritsáfttain dahje árat meahcis čoaggán sarridiiguin.</a:t>
            </a:r>
            <a:endParaRPr lang="fi-FI" dirty="0">
              <a:solidFill>
                <a:srgbClr val="39273D"/>
              </a:solidFill>
            </a:endParaRPr>
          </a:p>
          <a:p>
            <a:r>
              <a:rPr lang="se-FI" dirty="0">
                <a:solidFill>
                  <a:srgbClr val="39273D"/>
                </a:solidFill>
              </a:rPr>
              <a:t>Guođe nuppi málagova goikat ja joatkke dan gieđahallama easkka dasto, go dat lea ollásit goikan. </a:t>
            </a:r>
            <a:endParaRPr lang="fi-FI" dirty="0">
              <a:solidFill>
                <a:srgbClr val="39273D"/>
              </a:solidFill>
            </a:endParaRPr>
          </a:p>
          <a:p>
            <a:endParaRPr lang="fi-FI" dirty="0">
              <a:solidFill>
                <a:srgbClr val="39273D"/>
              </a:solidFill>
              <a:latin typeface="Times New Roman"/>
              <a:cs typeface="Times New Roman"/>
            </a:endParaRPr>
          </a:p>
          <a:p>
            <a:endParaRPr lang="fi-FI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0B63DA7D-71A6-4FF6-BEBD-10A4EDC611AF}"/>
              </a:ext>
            </a:extLst>
          </p:cNvPr>
          <p:cNvSpPr txBox="1"/>
          <p:nvPr/>
        </p:nvSpPr>
        <p:spPr>
          <a:xfrm>
            <a:off x="991186" y="3571422"/>
            <a:ext cx="52771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e-FI" b="1" dirty="0">
                <a:solidFill>
                  <a:srgbClr val="39273D"/>
                </a:solidFill>
              </a:rPr>
              <a:t>Fuobmá! </a:t>
            </a:r>
            <a:r>
              <a:rPr lang="se-FI" dirty="0">
                <a:solidFill>
                  <a:srgbClr val="39273D"/>
                </a:solidFill>
              </a:rPr>
              <a:t>Sarritsáfttas buoremusat málemii heive ollessarritsákta.</a:t>
            </a:r>
          </a:p>
          <a:p>
            <a:endParaRPr lang="se-FI" dirty="0">
              <a:solidFill>
                <a:srgbClr val="39273D"/>
              </a:solidFill>
            </a:endParaRPr>
          </a:p>
          <a:p>
            <a:pPr marL="285750" indent="-285750">
              <a:buFontTx/>
              <a:buChar char="-"/>
            </a:pPr>
            <a:r>
              <a:rPr lang="se-FI" dirty="0">
                <a:solidFill>
                  <a:srgbClr val="39273D"/>
                </a:solidFill>
              </a:rPr>
              <a:t> Jus geavahat sarridiid málemii, dain báhcá álkit tekstuvra (garat ja siepmanat) málagovvii. Jus háliidat áibbas duolbba bajoža, sáhtát njuvdit sarridiid ja ávkkástallat dušše dain šaddan golgosa </a:t>
            </a:r>
            <a:endParaRPr lang="fi-FI" dirty="0">
              <a:solidFill>
                <a:srgbClr val="39273D"/>
              </a:solidFill>
            </a:endParaRPr>
          </a:p>
          <a:p>
            <a:endParaRPr lang="fi-FI" dirty="0">
              <a:solidFill>
                <a:srgbClr val="39273D"/>
              </a:solidFill>
              <a:latin typeface="Times New Roman" panose="02020603050405020304" pitchFamily="18" charset="0"/>
              <a:cs typeface="Times New Roman"/>
            </a:endParaRPr>
          </a:p>
          <a:p>
            <a:endParaRPr lang="fi-FI" dirty="0"/>
          </a:p>
        </p:txBody>
      </p:sp>
      <p:pic>
        <p:nvPicPr>
          <p:cNvPr id="10" name="Picture 4" descr="Jorbadasa deavdin málemin sarritsáfttain">
            <a:extLst>
              <a:ext uri="{FF2B5EF4-FFF2-40B4-BE49-F238E27FC236}">
                <a16:creationId xmlns:a16="http://schemas.microsoft.com/office/drawing/2014/main" id="{DC4F543D-9080-4B98-8251-15D21A0AF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424"/>
                    </a14:imgEffect>
                    <a14:imgEffect>
                      <a14:saturation sat="1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46" y="1305675"/>
            <a:ext cx="3174116" cy="424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588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3D8F4891-4546-4163-94BD-DC9C758BC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2728A"/>
              </a:gs>
              <a:gs pos="52000">
                <a:srgbClr val="C9BCCC"/>
              </a:gs>
              <a:gs pos="83000">
                <a:srgbClr val="E6E0E8"/>
              </a:gs>
            </a:gsLst>
            <a:lin ang="10800000" scaled="1"/>
            <a:tileRect/>
          </a:gradFill>
          <a:effectLst>
            <a:outerShdw blurRad="50800" dist="50800" dir="5400000" sx="1000" sy="1000" algn="ctr" rotWithShape="0">
              <a:srgbClr val="000000">
                <a:alpha val="7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>
              <a:solidFill>
                <a:srgbClr val="39273D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53EFA1B3-5BE6-405A-B9DF-799BAB708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64686" y="3808400"/>
            <a:ext cx="4895519" cy="2316933"/>
          </a:xfrm>
          <a:prstGeom prst="rect">
            <a:avLst/>
          </a:prstGeom>
          <a:solidFill>
            <a:srgbClr val="5F4B64">
              <a:alpha val="5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5B2B6B3C-8281-4BCC-BA46-4BD1B7C0D0B5}"/>
              </a:ext>
            </a:extLst>
          </p:cNvPr>
          <p:cNvSpPr txBox="1"/>
          <p:nvPr/>
        </p:nvSpPr>
        <p:spPr>
          <a:xfrm>
            <a:off x="1006867" y="667820"/>
            <a:ext cx="53578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rgbClr val="39273D"/>
                </a:solidFill>
              </a:rPr>
              <a:t>3.  </a:t>
            </a:r>
            <a:r>
              <a:rPr lang="fi-FI" sz="2800" dirty="0" err="1">
                <a:solidFill>
                  <a:srgbClr val="39273D"/>
                </a:solidFill>
              </a:rPr>
              <a:t>Bargomuddu</a:t>
            </a:r>
            <a:r>
              <a:rPr lang="fi-FI" sz="2800" dirty="0">
                <a:solidFill>
                  <a:srgbClr val="39273D"/>
                </a:solidFill>
              </a:rPr>
              <a:t>: </a:t>
            </a:r>
            <a:r>
              <a:rPr lang="fi-FI" sz="2800" dirty="0" err="1">
                <a:solidFill>
                  <a:srgbClr val="39273D"/>
                </a:solidFill>
              </a:rPr>
              <a:t>suvrra</a:t>
            </a:r>
            <a:r>
              <a:rPr lang="fi-FI" sz="2800" dirty="0">
                <a:solidFill>
                  <a:srgbClr val="39273D"/>
                </a:solidFill>
              </a:rPr>
              <a:t> ja </a:t>
            </a:r>
            <a:r>
              <a:rPr lang="fi-FI" sz="2800" dirty="0" err="1">
                <a:solidFill>
                  <a:srgbClr val="39273D"/>
                </a:solidFill>
              </a:rPr>
              <a:t>básalaš</a:t>
            </a:r>
            <a:r>
              <a:rPr lang="fi-FI" sz="2800" dirty="0">
                <a:solidFill>
                  <a:srgbClr val="39273D"/>
                </a:solidFill>
              </a:rPr>
              <a:t> </a:t>
            </a:r>
            <a:r>
              <a:rPr lang="fi-FI" sz="2800" dirty="0" err="1">
                <a:solidFill>
                  <a:srgbClr val="39273D"/>
                </a:solidFill>
              </a:rPr>
              <a:t>ávdnasiid</a:t>
            </a:r>
            <a:r>
              <a:rPr lang="fi-FI" sz="2800" dirty="0">
                <a:solidFill>
                  <a:srgbClr val="39273D"/>
                </a:solidFill>
              </a:rPr>
              <a:t> </a:t>
            </a:r>
            <a:r>
              <a:rPr lang="fi-FI" sz="2800" dirty="0" err="1">
                <a:solidFill>
                  <a:srgbClr val="39273D"/>
                </a:solidFill>
              </a:rPr>
              <a:t>lasiheapmi</a:t>
            </a:r>
            <a:r>
              <a:rPr lang="fi-FI" sz="2800" dirty="0">
                <a:solidFill>
                  <a:srgbClr val="39273D"/>
                </a:solidFill>
              </a:rPr>
              <a:t> </a:t>
            </a:r>
          </a:p>
          <a:p>
            <a:endParaRPr lang="fi-FI" sz="2800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8C58D0AB-5047-4F4F-9C3D-66E3D2DE609F}"/>
              </a:ext>
            </a:extLst>
          </p:cNvPr>
          <p:cNvSpPr txBox="1"/>
          <p:nvPr/>
        </p:nvSpPr>
        <p:spPr>
          <a:xfrm>
            <a:off x="3305622" y="2217300"/>
            <a:ext cx="29363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e-FI" dirty="0">
                <a:solidFill>
                  <a:srgbClr val="39273D"/>
                </a:solidFill>
              </a:rPr>
              <a:t>Lasit ávdnasiid sarridiiddat ala</a:t>
            </a:r>
          </a:p>
          <a:p>
            <a:endParaRPr lang="fi-FI" dirty="0">
              <a:solidFill>
                <a:srgbClr val="39273D"/>
              </a:solidFill>
            </a:endParaRPr>
          </a:p>
          <a:p>
            <a:r>
              <a:rPr lang="fi-FI" dirty="0">
                <a:solidFill>
                  <a:srgbClr val="39273D"/>
                </a:solidFill>
              </a:rPr>
              <a:t>- </a:t>
            </a:r>
            <a:r>
              <a:rPr lang="se-FI" dirty="0">
                <a:solidFill>
                  <a:srgbClr val="39273D"/>
                </a:solidFill>
              </a:rPr>
              <a:t>ettet</a:t>
            </a:r>
            <a:endParaRPr lang="fi-FI" dirty="0">
              <a:solidFill>
                <a:srgbClr val="39273D"/>
              </a:solidFill>
            </a:endParaRPr>
          </a:p>
          <a:p>
            <a:r>
              <a:rPr lang="se-FI" dirty="0">
                <a:solidFill>
                  <a:srgbClr val="39273D"/>
                </a:solidFill>
              </a:rPr>
              <a:t>- sitronsákta </a:t>
            </a:r>
            <a:endParaRPr lang="fi-FI" dirty="0">
              <a:solidFill>
                <a:srgbClr val="39273D"/>
              </a:solidFill>
            </a:endParaRPr>
          </a:p>
          <a:p>
            <a:r>
              <a:rPr lang="se-FI" dirty="0">
                <a:solidFill>
                  <a:srgbClr val="39273D"/>
                </a:solidFill>
              </a:rPr>
              <a:t>- natrovdnaluvvadus </a:t>
            </a:r>
            <a:endParaRPr lang="fi-FI" dirty="0">
              <a:solidFill>
                <a:srgbClr val="39273D"/>
              </a:solidFill>
            </a:endParaRPr>
          </a:p>
          <a:p>
            <a:r>
              <a:rPr lang="se-FI" dirty="0">
                <a:solidFill>
                  <a:srgbClr val="39273D"/>
                </a:solidFill>
              </a:rPr>
              <a:t>- lihttebassanávnnasluvvadus </a:t>
            </a:r>
            <a:endParaRPr lang="fi-FI" dirty="0">
              <a:solidFill>
                <a:srgbClr val="39273D"/>
              </a:solidFill>
              <a:latin typeface="Times New Roman" panose="02020603050405020304" pitchFamily="18" charset="0"/>
              <a:cs typeface="Times New Roman"/>
            </a:endParaRPr>
          </a:p>
          <a:p>
            <a:endParaRPr lang="fi-FI" dirty="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A949354-AD26-4B7B-A9A3-0A46FAC7B003}"/>
              </a:ext>
            </a:extLst>
          </p:cNvPr>
          <p:cNvSpPr txBox="1"/>
          <p:nvPr/>
        </p:nvSpPr>
        <p:spPr>
          <a:xfrm>
            <a:off x="895508" y="5161984"/>
            <a:ext cx="4172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e-FI" dirty="0">
                <a:solidFill>
                  <a:srgbClr val="39273D"/>
                </a:solidFill>
              </a:rPr>
              <a:t>Sáhtát geahččalit sierra vugiid dego litnuin, goaikkanasjuhkkiin dahje gehpes deattašanneavvuin ávdnasa lasiheami</a:t>
            </a:r>
            <a:r>
              <a:rPr lang="fi-FI" dirty="0">
                <a:solidFill>
                  <a:srgbClr val="39273D"/>
                </a:solidFill>
                <a:cs typeface="Times New Roman"/>
              </a:rPr>
              <a:t>. </a:t>
            </a:r>
            <a:endParaRPr lang="fi-FI" dirty="0">
              <a:solidFill>
                <a:srgbClr val="39273D"/>
              </a:solidFill>
              <a:ea typeface="Calibri" panose="020F0502020204030204"/>
              <a:cs typeface="Calibri" panose="020F0502020204030204"/>
            </a:endParaRPr>
          </a:p>
          <a:p>
            <a:endParaRPr lang="fi-FI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51F22916-D09E-4FDA-BB51-6C82DEC0F64B}"/>
              </a:ext>
            </a:extLst>
          </p:cNvPr>
          <p:cNvSpPr txBox="1"/>
          <p:nvPr/>
        </p:nvSpPr>
        <p:spPr>
          <a:xfrm>
            <a:off x="6581009" y="3867743"/>
            <a:ext cx="4248512" cy="21268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i-FI" dirty="0" err="1">
                <a:solidFill>
                  <a:srgbClr val="E6E0E8"/>
                </a:solidFill>
                <a:ea typeface="Calibri"/>
                <a:cs typeface="Calibri"/>
              </a:rPr>
              <a:t>Jus</a:t>
            </a:r>
            <a:r>
              <a:rPr lang="fi-FI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dirty="0" err="1">
                <a:solidFill>
                  <a:srgbClr val="E6E0E8"/>
                </a:solidFill>
                <a:ea typeface="Calibri"/>
                <a:cs typeface="Calibri"/>
              </a:rPr>
              <a:t>áiccat</a:t>
            </a:r>
            <a:r>
              <a:rPr lang="fi-FI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dirty="0" err="1">
                <a:solidFill>
                  <a:srgbClr val="E6E0E8"/>
                </a:solidFill>
                <a:ea typeface="Calibri"/>
                <a:cs typeface="Calibri"/>
              </a:rPr>
              <a:t>barggus</a:t>
            </a:r>
            <a:r>
              <a:rPr lang="fi-FI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dirty="0" err="1">
                <a:solidFill>
                  <a:srgbClr val="E6E0E8"/>
                </a:solidFill>
                <a:ea typeface="Calibri"/>
                <a:cs typeface="Calibri"/>
              </a:rPr>
              <a:t>bulljarasaid</a:t>
            </a:r>
            <a:r>
              <a:rPr lang="fi-FI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dirty="0" err="1">
                <a:solidFill>
                  <a:srgbClr val="E6E0E8"/>
                </a:solidFill>
                <a:ea typeface="Calibri"/>
                <a:cs typeface="Calibri"/>
              </a:rPr>
              <a:t>dahje</a:t>
            </a:r>
            <a:r>
              <a:rPr lang="fi-FI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dirty="0" err="1">
                <a:solidFill>
                  <a:srgbClr val="E6E0E8"/>
                </a:solidFill>
                <a:ea typeface="Calibri"/>
                <a:cs typeface="Calibri"/>
              </a:rPr>
              <a:t>gulat</a:t>
            </a:r>
            <a:r>
              <a:rPr lang="fi-FI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dirty="0" err="1">
                <a:solidFill>
                  <a:srgbClr val="E6E0E8"/>
                </a:solidFill>
                <a:ea typeface="Calibri"/>
                <a:cs typeface="Calibri"/>
              </a:rPr>
              <a:t>šnjirrama</a:t>
            </a:r>
            <a:r>
              <a:rPr lang="fi-FI" dirty="0">
                <a:solidFill>
                  <a:srgbClr val="E6E0E8"/>
                </a:solidFill>
                <a:ea typeface="Calibri"/>
                <a:cs typeface="Calibri"/>
              </a:rPr>
              <a:t>, </a:t>
            </a:r>
            <a:r>
              <a:rPr lang="fi-FI" dirty="0" err="1">
                <a:solidFill>
                  <a:srgbClr val="E6E0E8"/>
                </a:solidFill>
                <a:ea typeface="Calibri"/>
                <a:cs typeface="Calibri"/>
              </a:rPr>
              <a:t>gažaldagas</a:t>
            </a:r>
            <a:r>
              <a:rPr lang="fi-FI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dirty="0" err="1">
                <a:solidFill>
                  <a:srgbClr val="E6E0E8"/>
                </a:solidFill>
                <a:ea typeface="Calibri"/>
                <a:cs typeface="Calibri"/>
              </a:rPr>
              <a:t>lea</a:t>
            </a:r>
            <a:r>
              <a:rPr lang="fi-FI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dirty="0" err="1">
                <a:solidFill>
                  <a:srgbClr val="E6E0E8"/>
                </a:solidFill>
                <a:ea typeface="Calibri"/>
                <a:cs typeface="Calibri"/>
              </a:rPr>
              <a:t>kemihkalaš</a:t>
            </a:r>
            <a:r>
              <a:rPr lang="fi-FI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dirty="0" err="1">
                <a:solidFill>
                  <a:srgbClr val="E6E0E8"/>
                </a:solidFill>
                <a:ea typeface="Calibri"/>
                <a:cs typeface="Calibri"/>
              </a:rPr>
              <a:t>reakšuvnnas</a:t>
            </a:r>
            <a:r>
              <a:rPr lang="fi-FI" dirty="0">
                <a:solidFill>
                  <a:srgbClr val="E6E0E8"/>
                </a:solidFill>
                <a:ea typeface="Calibri"/>
                <a:cs typeface="Calibri"/>
              </a:rPr>
              <a:t>. Dat </a:t>
            </a:r>
            <a:r>
              <a:rPr lang="fi-FI" dirty="0" err="1">
                <a:solidFill>
                  <a:srgbClr val="E6E0E8"/>
                </a:solidFill>
                <a:ea typeface="Calibri"/>
                <a:cs typeface="Calibri"/>
              </a:rPr>
              <a:t>šaddá</a:t>
            </a:r>
            <a:r>
              <a:rPr lang="fi-FI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dirty="0" err="1">
                <a:solidFill>
                  <a:srgbClr val="E6E0E8"/>
                </a:solidFill>
                <a:ea typeface="Calibri"/>
                <a:cs typeface="Calibri"/>
              </a:rPr>
              <a:t>suvrra</a:t>
            </a:r>
            <a:r>
              <a:rPr lang="fi-FI" dirty="0">
                <a:solidFill>
                  <a:srgbClr val="E6E0E8"/>
                </a:solidFill>
                <a:ea typeface="Calibri"/>
                <a:cs typeface="Calibri"/>
              </a:rPr>
              <a:t> ja </a:t>
            </a:r>
            <a:r>
              <a:rPr lang="fi-FI" dirty="0" err="1">
                <a:solidFill>
                  <a:srgbClr val="E6E0E8"/>
                </a:solidFill>
                <a:ea typeface="Calibri"/>
                <a:cs typeface="Calibri"/>
              </a:rPr>
              <a:t>básalaš</a:t>
            </a:r>
            <a:r>
              <a:rPr lang="fi-FI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dirty="0" err="1">
                <a:solidFill>
                  <a:srgbClr val="E6E0E8"/>
                </a:solidFill>
                <a:ea typeface="Calibri"/>
                <a:cs typeface="Calibri"/>
              </a:rPr>
              <a:t>ávdnasa</a:t>
            </a:r>
            <a:r>
              <a:rPr lang="fi-FI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dirty="0" err="1">
                <a:solidFill>
                  <a:srgbClr val="E6E0E8"/>
                </a:solidFill>
                <a:ea typeface="Calibri"/>
                <a:cs typeface="Calibri"/>
              </a:rPr>
              <a:t>reageremis</a:t>
            </a:r>
            <a:r>
              <a:rPr lang="fi-FI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dirty="0" err="1">
                <a:solidFill>
                  <a:srgbClr val="E6E0E8"/>
                </a:solidFill>
                <a:ea typeface="Calibri"/>
                <a:cs typeface="Calibri"/>
              </a:rPr>
              <a:t>oktii</a:t>
            </a:r>
            <a:r>
              <a:rPr lang="fi-FI" dirty="0">
                <a:solidFill>
                  <a:srgbClr val="E6E0E8"/>
                </a:solidFill>
                <a:ea typeface="Calibri"/>
                <a:cs typeface="Calibri"/>
              </a:rPr>
              <a:t>, </a:t>
            </a:r>
            <a:r>
              <a:rPr lang="fi-FI" dirty="0" err="1">
                <a:solidFill>
                  <a:srgbClr val="E6E0E8"/>
                </a:solidFill>
                <a:ea typeface="Calibri"/>
                <a:cs typeface="Calibri"/>
              </a:rPr>
              <a:t>nubbi</a:t>
            </a:r>
            <a:r>
              <a:rPr lang="fi-FI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dirty="0" err="1">
                <a:solidFill>
                  <a:srgbClr val="E6E0E8"/>
                </a:solidFill>
                <a:ea typeface="Calibri"/>
                <a:cs typeface="Calibri"/>
              </a:rPr>
              <a:t>neutralisere</a:t>
            </a:r>
            <a:r>
              <a:rPr lang="fi-FI" dirty="0">
                <a:solidFill>
                  <a:srgbClr val="E6E0E8"/>
                </a:solidFill>
                <a:ea typeface="Calibri"/>
                <a:cs typeface="Calibri"/>
              </a:rPr>
              <a:t> nuppi.</a:t>
            </a:r>
          </a:p>
        </p:txBody>
      </p:sp>
      <p:pic>
        <p:nvPicPr>
          <p:cNvPr id="11" name="Picture 5" descr="Sarritsáktii lasihuvvo suvrra ja básalaš ávdnasat dego natrovdna, ettet, lihttebassanávnnasluvvadus ja sitronsákta">
            <a:extLst>
              <a:ext uri="{FF2B5EF4-FFF2-40B4-BE49-F238E27FC236}">
                <a16:creationId xmlns:a16="http://schemas.microsoft.com/office/drawing/2014/main" id="{B0ADED6E-0CD7-414B-A287-890440A1A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09" y="1994375"/>
            <a:ext cx="2172000" cy="28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4610FCEF-3DC1-483C-BF1B-57CAB33BE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5049" y="1102305"/>
            <a:ext cx="2957105" cy="2217830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7EC45D60-FEC7-447A-87CC-33E9B0BD0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266" y="668877"/>
            <a:ext cx="2554939" cy="1916204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AA9AF100-75A6-4C7C-A937-C352E7F33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55" t="11544" r="19004" b="5716"/>
          <a:stretch/>
        </p:blipFill>
        <p:spPr>
          <a:xfrm rot="3830425">
            <a:off x="8885466" y="2650877"/>
            <a:ext cx="1042975" cy="1051235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DEB3007-E090-4515-8642-54A00B021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32288" y="5349875"/>
            <a:ext cx="1089425" cy="108942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9A59FFE2-3085-43E2-B161-4492A8E95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3013998">
            <a:off x="10143798" y="2758364"/>
            <a:ext cx="1503196" cy="150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94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E83E5F32-CDF0-4E8D-9A73-B647AFE14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2728A"/>
              </a:gs>
              <a:gs pos="52000">
                <a:srgbClr val="C9BCCC"/>
              </a:gs>
              <a:gs pos="83000">
                <a:srgbClr val="E6E0E8"/>
              </a:gs>
            </a:gsLst>
            <a:lin ang="10800000" scaled="1"/>
            <a:tileRect/>
          </a:gradFill>
          <a:effectLst>
            <a:outerShdw blurRad="50800" dist="50800" dir="5400000" sx="1000" sy="1000" algn="ctr" rotWithShape="0">
              <a:srgbClr val="000000">
                <a:alpha val="7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>
              <a:solidFill>
                <a:srgbClr val="39273D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1C522F1C-7B90-4C88-A82D-2C9F8DCB76CC}"/>
              </a:ext>
            </a:extLst>
          </p:cNvPr>
          <p:cNvSpPr txBox="1"/>
          <p:nvPr/>
        </p:nvSpPr>
        <p:spPr>
          <a:xfrm>
            <a:off x="878895" y="651192"/>
            <a:ext cx="6842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>
                <a:solidFill>
                  <a:srgbClr val="39273D"/>
                </a:solidFill>
              </a:rPr>
              <a:t>Njuoskasa</a:t>
            </a:r>
            <a:r>
              <a:rPr lang="fi-FI" sz="2400" dirty="0">
                <a:solidFill>
                  <a:srgbClr val="39273D"/>
                </a:solidFill>
              </a:rPr>
              <a:t> </a:t>
            </a:r>
            <a:r>
              <a:rPr lang="fi-FI" sz="2400" dirty="0" err="1">
                <a:solidFill>
                  <a:srgbClr val="39273D"/>
                </a:solidFill>
              </a:rPr>
              <a:t>njuoskasii</a:t>
            </a:r>
            <a:r>
              <a:rPr lang="fi-FI" sz="2400" dirty="0">
                <a:solidFill>
                  <a:srgbClr val="39273D"/>
                </a:solidFill>
              </a:rPr>
              <a:t> </a:t>
            </a:r>
            <a:r>
              <a:rPr lang="fi-FI" sz="2400" dirty="0" err="1">
                <a:solidFill>
                  <a:srgbClr val="39273D"/>
                </a:solidFill>
              </a:rPr>
              <a:t>vuostálagaid</a:t>
            </a:r>
            <a:r>
              <a:rPr lang="fi-FI" sz="2400" dirty="0">
                <a:solidFill>
                  <a:srgbClr val="39273D"/>
                </a:solidFill>
              </a:rPr>
              <a:t> </a:t>
            </a:r>
            <a:r>
              <a:rPr lang="fi-FI" sz="2400" dirty="0" err="1">
                <a:solidFill>
                  <a:srgbClr val="39273D"/>
                </a:solidFill>
              </a:rPr>
              <a:t>njuoskasa</a:t>
            </a:r>
            <a:r>
              <a:rPr lang="fi-FI" sz="2400" dirty="0">
                <a:solidFill>
                  <a:srgbClr val="39273D"/>
                </a:solidFill>
              </a:rPr>
              <a:t> </a:t>
            </a:r>
            <a:r>
              <a:rPr lang="fi-FI" sz="2400" dirty="0" err="1">
                <a:solidFill>
                  <a:srgbClr val="39273D"/>
                </a:solidFill>
              </a:rPr>
              <a:t>goike</a:t>
            </a:r>
            <a:r>
              <a:rPr lang="fi-FI" sz="2400" dirty="0">
                <a:solidFill>
                  <a:srgbClr val="39273D"/>
                </a:solidFill>
              </a:rPr>
              <a:t> </a:t>
            </a:r>
            <a:r>
              <a:rPr lang="fi-FI" sz="2400" dirty="0" err="1">
                <a:solidFill>
                  <a:srgbClr val="39273D"/>
                </a:solidFill>
              </a:rPr>
              <a:t>vuđđui</a:t>
            </a:r>
            <a:r>
              <a:rPr lang="fi-FI" sz="2400" dirty="0">
                <a:solidFill>
                  <a:srgbClr val="39273D"/>
                </a:solidFill>
              </a:rPr>
              <a:t> 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E01AEC0D-BD6F-4EEF-8966-1DBFDF509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2897" y="1790029"/>
            <a:ext cx="5723269" cy="2387600"/>
          </a:xfrm>
          <a:prstGeom prst="rect">
            <a:avLst/>
          </a:prstGeom>
          <a:solidFill>
            <a:srgbClr val="5F4B64">
              <a:alpha val="7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3C360025-805A-48A7-AE69-44D3C6D5EE89}"/>
              </a:ext>
            </a:extLst>
          </p:cNvPr>
          <p:cNvSpPr txBox="1"/>
          <p:nvPr/>
        </p:nvSpPr>
        <p:spPr>
          <a:xfrm>
            <a:off x="1088852" y="1997933"/>
            <a:ext cx="5404248" cy="1900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Njuoska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ja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goike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vuđđui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ávdnasiid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lasihettiin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fuobmát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mo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soaittáhat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ja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ávdnasiid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oktii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luvvan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váikkuha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loahppabohtosii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Goike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vuđđui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máledettiin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barggu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lea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álkit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hálddašit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.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Njuoska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vuođđu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guođđá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fas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eambbo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saji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skálkás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málemii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 ja </a:t>
            </a:r>
            <a:r>
              <a:rPr lang="fi-FI" sz="1600" dirty="0" err="1">
                <a:solidFill>
                  <a:srgbClr val="E6E0E8"/>
                </a:solidFill>
                <a:ea typeface="Calibri"/>
                <a:cs typeface="Calibri"/>
              </a:rPr>
              <a:t>soaittáhagaide</a:t>
            </a:r>
            <a:r>
              <a:rPr lang="fi-FI" sz="1600" dirty="0">
                <a:solidFill>
                  <a:srgbClr val="E6E0E8"/>
                </a:solidFill>
                <a:ea typeface="Calibri"/>
                <a:cs typeface="Calibri"/>
              </a:rPr>
              <a:t>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70F0FFA-47DE-4DDB-8384-C221FD53D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289549">
            <a:off x="358946" y="1426370"/>
            <a:ext cx="1227167" cy="1227167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8D06FD2E-781A-4D6A-B967-25AA20248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100"/>
                    </a14:imgEffect>
                    <a14:imgEffect>
                      <a14:brightnessContrast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58494" y="3835886"/>
            <a:ext cx="2607382" cy="1955537"/>
          </a:xfrm>
          <a:prstGeom prst="rect">
            <a:avLst/>
          </a:prstGeom>
        </p:spPr>
      </p:pic>
      <p:sp>
        <p:nvSpPr>
          <p:cNvPr id="23" name="Tekstiruutu 22">
            <a:extLst>
              <a:ext uri="{FF2B5EF4-FFF2-40B4-BE49-F238E27FC236}">
                <a16:creationId xmlns:a16="http://schemas.microsoft.com/office/drawing/2014/main" id="{CFE23DBF-203B-42C5-8E94-6E140CE59740}"/>
              </a:ext>
            </a:extLst>
          </p:cNvPr>
          <p:cNvSpPr txBox="1"/>
          <p:nvPr/>
        </p:nvSpPr>
        <p:spPr>
          <a:xfrm>
            <a:off x="8489077" y="2933212"/>
            <a:ext cx="1955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err="1">
                <a:solidFill>
                  <a:srgbClr val="39273D"/>
                </a:solidFill>
              </a:rPr>
              <a:t>Goikevuođđu</a:t>
            </a:r>
            <a:endParaRPr lang="fi-FI" sz="1400" dirty="0">
              <a:solidFill>
                <a:srgbClr val="39273D"/>
              </a:solidFill>
            </a:endParaRPr>
          </a:p>
        </p:txBody>
      </p:sp>
      <p:pic>
        <p:nvPicPr>
          <p:cNvPr id="11" name="Kuva 10" descr="Ovdamearkabargu teknihkas njuoskasa njuoskasii. Anniina Jokitalo">
            <a:extLst>
              <a:ext uri="{FF2B5EF4-FFF2-40B4-BE49-F238E27FC236}">
                <a16:creationId xmlns:a16="http://schemas.microsoft.com/office/drawing/2014/main" id="{A0FE053F-3BE0-4F15-9E4F-8BD3299F70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97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6" t="8812" r="3164" b="9267"/>
          <a:stretch/>
        </p:blipFill>
        <p:spPr>
          <a:xfrm>
            <a:off x="7045148" y="636951"/>
            <a:ext cx="2421698" cy="2387600"/>
          </a:xfrm>
          <a:prstGeom prst="ellipse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reflection endPos="0" dist="50800" dir="5400000" sy="-100000" algn="bl" rotWithShape="0"/>
            <a:softEdge rad="0"/>
          </a:effectLst>
        </p:spPr>
      </p:pic>
      <p:pic>
        <p:nvPicPr>
          <p:cNvPr id="13" name="Kuva 12" descr="Esimerkki teos &quot;märkää kuivalle&quot; menetelmästä. Anniina Jokitalo 2022.">
            <a:extLst>
              <a:ext uri="{FF2B5EF4-FFF2-40B4-BE49-F238E27FC236}">
                <a16:creationId xmlns:a16="http://schemas.microsoft.com/office/drawing/2014/main" id="{7BE507FF-1233-4C5F-8D8D-D787A3EF6B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417" y="577397"/>
            <a:ext cx="1955535" cy="2607380"/>
          </a:xfrm>
          <a:prstGeom prst="rect">
            <a:avLst/>
          </a:prstGeom>
        </p:spPr>
      </p:pic>
      <p:sp>
        <p:nvSpPr>
          <p:cNvPr id="24" name="Tekstiruutu 23">
            <a:extLst>
              <a:ext uri="{FF2B5EF4-FFF2-40B4-BE49-F238E27FC236}">
                <a16:creationId xmlns:a16="http://schemas.microsoft.com/office/drawing/2014/main" id="{24E3A62C-58F1-4AA5-AF21-CFA3EC81D561}"/>
              </a:ext>
            </a:extLst>
          </p:cNvPr>
          <p:cNvSpPr txBox="1"/>
          <p:nvPr/>
        </p:nvSpPr>
        <p:spPr>
          <a:xfrm>
            <a:off x="3035656" y="6439046"/>
            <a:ext cx="1677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err="1">
                <a:solidFill>
                  <a:srgbClr val="39273D"/>
                </a:solidFill>
              </a:rPr>
              <a:t>Njuoska</a:t>
            </a:r>
            <a:r>
              <a:rPr lang="fi-FI" sz="1400" dirty="0">
                <a:solidFill>
                  <a:srgbClr val="39273D"/>
                </a:solidFill>
              </a:rPr>
              <a:t> </a:t>
            </a:r>
            <a:r>
              <a:rPr lang="fi-FI" sz="1400" dirty="0" err="1">
                <a:solidFill>
                  <a:srgbClr val="39273D"/>
                </a:solidFill>
              </a:rPr>
              <a:t>vuođđu</a:t>
            </a:r>
            <a:endParaRPr lang="fi-FI" sz="1400" dirty="0">
              <a:solidFill>
                <a:srgbClr val="39273D"/>
              </a:solidFill>
            </a:endParaRPr>
          </a:p>
        </p:txBody>
      </p:sp>
      <p:pic>
        <p:nvPicPr>
          <p:cNvPr id="18" name="Kuva 17" descr="Ovdamearkabargu &quot;njuoskasa goike vuđđui&quot; vuogis. Anniina Jokitalo 2022">
            <a:extLst>
              <a:ext uri="{FF2B5EF4-FFF2-40B4-BE49-F238E27FC236}">
                <a16:creationId xmlns:a16="http://schemas.microsoft.com/office/drawing/2014/main" id="{FF8CEEF6-18E4-41A8-93BA-88AA63F0A79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57" y="4429919"/>
            <a:ext cx="2751589" cy="1944185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587DF5C2-953D-43A5-BAA0-396564B23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77" y="4424088"/>
            <a:ext cx="2751589" cy="1926899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3764BB78-31BD-4A41-B7CA-884D51B11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886" y="3406888"/>
            <a:ext cx="2040526" cy="136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9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8C3933B9-36D3-45C3-92CE-942697713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2728A"/>
              </a:gs>
              <a:gs pos="52000">
                <a:srgbClr val="C9BCCC"/>
              </a:gs>
              <a:gs pos="83000">
                <a:srgbClr val="E6E0E8"/>
              </a:gs>
            </a:gsLst>
            <a:lin ang="10800000" scaled="1"/>
            <a:tileRect/>
          </a:gradFill>
          <a:effectLst>
            <a:outerShdw blurRad="50800" dist="50800" dir="5400000" sx="1000" sy="1000" algn="ctr" rotWithShape="0">
              <a:srgbClr val="000000">
                <a:alpha val="7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90F3C68D-A442-4A9F-8DD4-0B8DC5D1606D}"/>
              </a:ext>
            </a:extLst>
          </p:cNvPr>
          <p:cNvSpPr txBox="1"/>
          <p:nvPr/>
        </p:nvSpPr>
        <p:spPr>
          <a:xfrm>
            <a:off x="1371524" y="803840"/>
            <a:ext cx="5297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rgbClr val="39273D"/>
                </a:solidFill>
                <a:cs typeface="Times New Roman"/>
              </a:rPr>
              <a:t>4. </a:t>
            </a:r>
            <a:r>
              <a:rPr lang="fi-FI" sz="2800" dirty="0" err="1">
                <a:solidFill>
                  <a:srgbClr val="39273D"/>
                </a:solidFill>
                <a:cs typeface="Times New Roman"/>
              </a:rPr>
              <a:t>Dutkka</a:t>
            </a:r>
            <a:r>
              <a:rPr lang="fi-FI" sz="2800" dirty="0">
                <a:solidFill>
                  <a:srgbClr val="39273D"/>
                </a:solidFill>
                <a:cs typeface="Times New Roman"/>
              </a:rPr>
              <a:t> </a:t>
            </a:r>
            <a:r>
              <a:rPr lang="fi-FI" sz="2800" dirty="0" err="1">
                <a:solidFill>
                  <a:srgbClr val="39273D"/>
                </a:solidFill>
                <a:cs typeface="Times New Roman"/>
              </a:rPr>
              <a:t>miellagiddevašvuođain</a:t>
            </a:r>
            <a:r>
              <a:rPr lang="fi-FI" sz="2800" dirty="0">
                <a:solidFill>
                  <a:srgbClr val="39273D"/>
                </a:solidFill>
                <a:cs typeface="Times New Roman"/>
              </a:rPr>
              <a:t> mii </a:t>
            </a:r>
            <a:r>
              <a:rPr lang="fi-FI" sz="2800" dirty="0" err="1">
                <a:solidFill>
                  <a:srgbClr val="39273D"/>
                </a:solidFill>
                <a:cs typeface="Times New Roman"/>
              </a:rPr>
              <a:t>dáhpáhuvvá</a:t>
            </a:r>
            <a:endParaRPr lang="fi-FI" dirty="0">
              <a:solidFill>
                <a:srgbClr val="39273D"/>
              </a:solidFill>
            </a:endParaRPr>
          </a:p>
        </p:txBody>
      </p:sp>
      <p:pic>
        <p:nvPicPr>
          <p:cNvPr id="29" name="Picture 2" descr="Govas dutkojuvvo, mo sarritsávtta ivdni muhttašuvvá dasa lasihuvvon suvrra ja básalaš ávdnasiid váikkuhusas">
            <a:extLst>
              <a:ext uri="{FF2B5EF4-FFF2-40B4-BE49-F238E27FC236}">
                <a16:creationId xmlns:a16="http://schemas.microsoft.com/office/drawing/2014/main" id="{952272B5-A3C8-424D-BAB5-BB7E7EB35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07" y="2081708"/>
            <a:ext cx="2437163" cy="324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Kuva 29">
            <a:extLst>
              <a:ext uri="{FF2B5EF4-FFF2-40B4-BE49-F238E27FC236}">
                <a16:creationId xmlns:a16="http://schemas.microsoft.com/office/drawing/2014/main" id="{43ADDE81-56DB-43C3-8509-0BD5205AC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97723" y="2081708"/>
            <a:ext cx="2079763" cy="1559823"/>
          </a:xfrm>
          <a:prstGeom prst="rect">
            <a:avLst/>
          </a:prstGeom>
        </p:spPr>
      </p:pic>
      <p:sp>
        <p:nvSpPr>
          <p:cNvPr id="39" name="Otsikko 1">
            <a:extLst>
              <a:ext uri="{FF2B5EF4-FFF2-40B4-BE49-F238E27FC236}">
                <a16:creationId xmlns:a16="http://schemas.microsoft.com/office/drawing/2014/main" id="{FF643AA9-5700-46F1-ADF9-FA28E700B786}"/>
              </a:ext>
            </a:extLst>
          </p:cNvPr>
          <p:cNvSpPr txBox="1">
            <a:spLocks/>
          </p:cNvSpPr>
          <p:nvPr/>
        </p:nvSpPr>
        <p:spPr>
          <a:xfrm>
            <a:off x="6668845" y="603467"/>
            <a:ext cx="4776481" cy="8002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e-FI" sz="2400" dirty="0">
                <a:solidFill>
                  <a:srgbClr val="39273D"/>
                </a:solidFill>
              </a:rPr>
              <a:t>Sarrit indikáhtorin</a:t>
            </a:r>
            <a:endParaRPr lang="fi-FI" sz="1050" b="1" dirty="0">
              <a:solidFill>
                <a:srgbClr val="39273D"/>
              </a:solidFill>
              <a:ea typeface="Calibri Light"/>
              <a:cs typeface="Calibri Light"/>
            </a:endParaRPr>
          </a:p>
        </p:txBody>
      </p:sp>
      <p:sp>
        <p:nvSpPr>
          <p:cNvPr id="32" name="Sisällön paikkamerkki 2">
            <a:extLst>
              <a:ext uri="{FF2B5EF4-FFF2-40B4-BE49-F238E27FC236}">
                <a16:creationId xmlns:a16="http://schemas.microsoft.com/office/drawing/2014/main" id="{B6C6E4B0-B3DE-46EB-9969-23EB3270383A}"/>
              </a:ext>
            </a:extLst>
          </p:cNvPr>
          <p:cNvSpPr txBox="1">
            <a:spLocks/>
          </p:cNvSpPr>
          <p:nvPr/>
        </p:nvSpPr>
        <p:spPr>
          <a:xfrm>
            <a:off x="6534076" y="1463712"/>
            <a:ext cx="5046017" cy="33955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fi-FI" sz="1700" dirty="0" err="1"/>
              <a:t>Máledettiin</a:t>
            </a:r>
            <a:r>
              <a:rPr lang="fi-FI" sz="1700" dirty="0"/>
              <a:t> </a:t>
            </a:r>
            <a:r>
              <a:rPr lang="fi-FI" sz="1700" dirty="0" err="1"/>
              <a:t>fuobmájit</a:t>
            </a:r>
            <a:r>
              <a:rPr lang="fi-FI" sz="1700" dirty="0"/>
              <a:t> </a:t>
            </a:r>
            <a:r>
              <a:rPr lang="fi-FI" sz="1700" dirty="0" err="1"/>
              <a:t>sarritsáftta</a:t>
            </a:r>
            <a:r>
              <a:rPr lang="fi-FI" sz="1700" dirty="0"/>
              <a:t> </a:t>
            </a:r>
            <a:r>
              <a:rPr lang="fi-FI" sz="1700" dirty="0" err="1"/>
              <a:t>molsumin</a:t>
            </a:r>
            <a:r>
              <a:rPr lang="fi-FI" sz="1700" dirty="0"/>
              <a:t> </a:t>
            </a:r>
            <a:r>
              <a:rPr lang="fi-FI" sz="1700" dirty="0" err="1"/>
              <a:t>ivnni</a:t>
            </a:r>
            <a:r>
              <a:rPr lang="fi-FI" sz="1700" dirty="0"/>
              <a:t> </a:t>
            </a:r>
            <a:r>
              <a:rPr lang="fi-FI" sz="1700" dirty="0" err="1"/>
              <a:t>dasa</a:t>
            </a:r>
            <a:r>
              <a:rPr lang="fi-FI" sz="1700" dirty="0"/>
              <a:t> </a:t>
            </a:r>
            <a:r>
              <a:rPr lang="fi-FI" sz="1700" dirty="0" err="1"/>
              <a:t>lasihuvvon</a:t>
            </a:r>
            <a:r>
              <a:rPr lang="fi-FI" sz="1700" dirty="0"/>
              <a:t> </a:t>
            </a:r>
            <a:r>
              <a:rPr lang="fi-FI" sz="1700" dirty="0" err="1"/>
              <a:t>ávdnasiin</a:t>
            </a:r>
            <a:r>
              <a:rPr lang="fi-FI" sz="1700" dirty="0"/>
              <a:t> </a:t>
            </a:r>
            <a:r>
              <a:rPr lang="fi-FI" sz="1700" dirty="0" err="1"/>
              <a:t>reageredettiin</a:t>
            </a:r>
            <a:r>
              <a:rPr lang="fi-FI" sz="1700" dirty="0"/>
              <a:t>; </a:t>
            </a:r>
            <a:r>
              <a:rPr lang="fi-FI" sz="1700" dirty="0" err="1"/>
              <a:t>sákta</a:t>
            </a:r>
            <a:r>
              <a:rPr lang="fi-FI" sz="1700" dirty="0"/>
              <a:t> </a:t>
            </a:r>
            <a:r>
              <a:rPr lang="fi-FI" sz="1700" dirty="0" err="1"/>
              <a:t>doaibmá</a:t>
            </a:r>
            <a:r>
              <a:rPr lang="fi-FI" sz="1700" dirty="0"/>
              <a:t> pH-</a:t>
            </a:r>
            <a:r>
              <a:rPr lang="fi-FI" sz="1700" dirty="0" err="1"/>
              <a:t>indikáhtora</a:t>
            </a:r>
            <a:r>
              <a:rPr lang="fi-FI" sz="1700" dirty="0"/>
              <a:t> </a:t>
            </a:r>
            <a:r>
              <a:rPr lang="fi-FI" sz="1700" dirty="0" err="1"/>
              <a:t>láhkai</a:t>
            </a:r>
            <a:r>
              <a:rPr lang="fi-FI" sz="1700" dirty="0"/>
              <a:t>, nappo </a:t>
            </a:r>
            <a:r>
              <a:rPr lang="fi-FI" sz="1700" dirty="0" err="1"/>
              <a:t>dan</a:t>
            </a:r>
            <a:r>
              <a:rPr lang="fi-FI" sz="1700" dirty="0"/>
              <a:t> </a:t>
            </a:r>
            <a:r>
              <a:rPr lang="fi-FI" sz="1700" dirty="0" err="1"/>
              <a:t>ivdni</a:t>
            </a:r>
            <a:r>
              <a:rPr lang="fi-FI" sz="1700" dirty="0"/>
              <a:t> </a:t>
            </a:r>
            <a:r>
              <a:rPr lang="fi-FI" sz="1700" dirty="0" err="1"/>
              <a:t>molsašuvvá</a:t>
            </a:r>
            <a:r>
              <a:rPr lang="fi-FI" sz="1700" dirty="0"/>
              <a:t> </a:t>
            </a:r>
            <a:r>
              <a:rPr lang="fi-FI" sz="1700" dirty="0" err="1"/>
              <a:t>dasa</a:t>
            </a:r>
            <a:r>
              <a:rPr lang="fi-FI" sz="1700" dirty="0"/>
              <a:t> </a:t>
            </a:r>
            <a:r>
              <a:rPr lang="fi-FI" sz="1700" dirty="0" err="1"/>
              <a:t>lasihuvvon</a:t>
            </a:r>
            <a:r>
              <a:rPr lang="fi-FI" sz="1700" dirty="0"/>
              <a:t> </a:t>
            </a:r>
            <a:r>
              <a:rPr lang="fi-FI" sz="1700" dirty="0" err="1"/>
              <a:t>suvrodaga</a:t>
            </a:r>
            <a:r>
              <a:rPr lang="fi-FI" sz="1700" dirty="0"/>
              <a:t> </a:t>
            </a:r>
            <a:r>
              <a:rPr lang="fi-FI" sz="1700" dirty="0" err="1"/>
              <a:t>dahje</a:t>
            </a:r>
            <a:r>
              <a:rPr lang="fi-FI" sz="1700" dirty="0"/>
              <a:t> </a:t>
            </a:r>
            <a:r>
              <a:rPr lang="fi-FI" sz="1700" dirty="0" err="1"/>
              <a:t>básalašvuođa</a:t>
            </a:r>
            <a:r>
              <a:rPr lang="fi-FI" sz="1700" dirty="0"/>
              <a:t> </a:t>
            </a:r>
            <a:r>
              <a:rPr lang="fi-FI" sz="1700" dirty="0" err="1"/>
              <a:t>mielde</a:t>
            </a:r>
            <a:endParaRPr lang="fi-FI" sz="1700" dirty="0"/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fi-FI" sz="1700" dirty="0" err="1"/>
              <a:t>Dál</a:t>
            </a:r>
            <a:r>
              <a:rPr lang="fi-FI" sz="1700" dirty="0"/>
              <a:t> </a:t>
            </a:r>
            <a:r>
              <a:rPr lang="fi-FI" sz="1700" dirty="0" err="1"/>
              <a:t>sáhtát</a:t>
            </a:r>
            <a:r>
              <a:rPr lang="fi-FI" sz="1700" dirty="0"/>
              <a:t> </a:t>
            </a:r>
            <a:r>
              <a:rPr lang="fi-FI" sz="1700" dirty="0" err="1"/>
              <a:t>gávnnahit</a:t>
            </a:r>
            <a:r>
              <a:rPr lang="fi-FI" sz="1700" dirty="0"/>
              <a:t> </a:t>
            </a:r>
            <a:r>
              <a:rPr lang="fi-FI" sz="1700" dirty="0" err="1"/>
              <a:t>ávdnasiid</a:t>
            </a:r>
            <a:r>
              <a:rPr lang="fi-FI" sz="1700" dirty="0"/>
              <a:t> </a:t>
            </a:r>
            <a:r>
              <a:rPr lang="fi-FI" sz="1700" dirty="0" err="1"/>
              <a:t>suvrodaga</a:t>
            </a:r>
            <a:r>
              <a:rPr lang="fi-FI" sz="1700" dirty="0"/>
              <a:t> ja </a:t>
            </a:r>
            <a:r>
              <a:rPr lang="fi-FI" sz="1700" dirty="0" err="1"/>
              <a:t>básalašvuođa</a:t>
            </a:r>
            <a:r>
              <a:rPr lang="fi-FI" sz="1700" dirty="0"/>
              <a:t> </a:t>
            </a:r>
            <a:r>
              <a:rPr lang="fi-FI" sz="1700" dirty="0" err="1"/>
              <a:t>vuola</a:t>
            </a:r>
            <a:r>
              <a:rPr lang="fi-FI" sz="1700" dirty="0"/>
              <a:t> </a:t>
            </a:r>
            <a:r>
              <a:rPr lang="fi-FI" sz="1700" dirty="0" err="1"/>
              <a:t>beale</a:t>
            </a:r>
            <a:r>
              <a:rPr lang="fi-FI" sz="1700" dirty="0"/>
              <a:t> </a:t>
            </a:r>
            <a:r>
              <a:rPr lang="fi-FI" sz="1700" dirty="0" err="1"/>
              <a:t>indikáhtormihttára</a:t>
            </a:r>
            <a:r>
              <a:rPr lang="fi-FI" sz="1700" dirty="0"/>
              <a:t> </a:t>
            </a:r>
            <a:r>
              <a:rPr lang="fi-FI" sz="1700" dirty="0" err="1"/>
              <a:t>vehkiin</a:t>
            </a:r>
            <a:r>
              <a:rPr lang="fi-FI" sz="1700" dirty="0"/>
              <a:t>.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fi-FI" sz="1700" dirty="0"/>
              <a:t>PH-</a:t>
            </a:r>
            <a:r>
              <a:rPr lang="fi-FI" sz="1700" dirty="0" err="1"/>
              <a:t>árvu</a:t>
            </a:r>
            <a:r>
              <a:rPr lang="fi-FI" sz="1700" dirty="0"/>
              <a:t> </a:t>
            </a:r>
            <a:r>
              <a:rPr lang="fi-FI" sz="1700" dirty="0" err="1"/>
              <a:t>govvida</a:t>
            </a:r>
            <a:r>
              <a:rPr lang="fi-FI" sz="1700" dirty="0"/>
              <a:t> </a:t>
            </a:r>
            <a:r>
              <a:rPr lang="fi-FI" sz="1700" dirty="0" err="1"/>
              <a:t>ávdnasa</a:t>
            </a:r>
            <a:r>
              <a:rPr lang="fi-FI" sz="1700" dirty="0"/>
              <a:t> </a:t>
            </a:r>
            <a:r>
              <a:rPr lang="fi-FI" sz="1700" dirty="0" err="1"/>
              <a:t>suvrodaga</a:t>
            </a:r>
            <a:r>
              <a:rPr lang="fi-FI" sz="1700" dirty="0"/>
              <a:t> ja </a:t>
            </a:r>
            <a:r>
              <a:rPr lang="fi-FI" sz="1700" dirty="0" err="1"/>
              <a:t>básalašvuođa</a:t>
            </a:r>
            <a:r>
              <a:rPr lang="fi-FI" sz="1700" dirty="0"/>
              <a:t>. Dan </a:t>
            </a:r>
            <a:r>
              <a:rPr lang="fi-FI" sz="1700" dirty="0" err="1"/>
              <a:t>ceahkkálas</a:t>
            </a:r>
            <a:r>
              <a:rPr lang="fi-FI" sz="1700" dirty="0"/>
              <a:t> </a:t>
            </a:r>
            <a:r>
              <a:rPr lang="fi-FI" sz="1700" dirty="0" err="1"/>
              <a:t>lea</a:t>
            </a:r>
            <a:r>
              <a:rPr lang="fi-FI" sz="1700" dirty="0"/>
              <a:t> 0-14, </a:t>
            </a:r>
            <a:r>
              <a:rPr lang="fi-FI" sz="1700" dirty="0" err="1"/>
              <a:t>man</a:t>
            </a:r>
            <a:r>
              <a:rPr lang="fi-FI" sz="1700" dirty="0"/>
              <a:t> </a:t>
            </a:r>
            <a:r>
              <a:rPr lang="fi-FI" sz="1700" dirty="0" err="1"/>
              <a:t>beallemuttus</a:t>
            </a:r>
            <a:r>
              <a:rPr lang="fi-FI" sz="1700" dirty="0"/>
              <a:t> </a:t>
            </a:r>
            <a:r>
              <a:rPr lang="fi-FI" sz="1700" dirty="0" err="1"/>
              <a:t>lea</a:t>
            </a:r>
            <a:r>
              <a:rPr lang="fi-FI" sz="1700" dirty="0"/>
              <a:t> </a:t>
            </a:r>
            <a:r>
              <a:rPr lang="fi-FI" sz="1700" dirty="0" err="1"/>
              <a:t>neutrála</a:t>
            </a:r>
            <a:r>
              <a:rPr lang="fi-FI" sz="1700" dirty="0"/>
              <a:t> (pH7). </a:t>
            </a:r>
            <a:r>
              <a:rPr lang="fi-FI" sz="1700" dirty="0" err="1"/>
              <a:t>Ávnnas</a:t>
            </a:r>
            <a:r>
              <a:rPr lang="fi-FI" sz="1700" dirty="0"/>
              <a:t>, </a:t>
            </a:r>
            <a:r>
              <a:rPr lang="fi-FI" sz="1700" dirty="0" err="1"/>
              <a:t>man</a:t>
            </a:r>
            <a:r>
              <a:rPr lang="fi-FI" sz="1700" dirty="0"/>
              <a:t> pH-</a:t>
            </a:r>
            <a:r>
              <a:rPr lang="fi-FI" sz="1700" dirty="0" err="1"/>
              <a:t>árvu</a:t>
            </a:r>
            <a:r>
              <a:rPr lang="fi-FI" sz="1700" dirty="0"/>
              <a:t> </a:t>
            </a:r>
            <a:r>
              <a:rPr lang="fi-FI" sz="1700" dirty="0" err="1"/>
              <a:t>lea</a:t>
            </a:r>
            <a:r>
              <a:rPr lang="fi-FI" sz="1700" dirty="0"/>
              <a:t> </a:t>
            </a:r>
            <a:r>
              <a:rPr lang="fi-FI" sz="1700" dirty="0" err="1"/>
              <a:t>vuollái</a:t>
            </a:r>
            <a:r>
              <a:rPr lang="fi-FI" sz="1700" dirty="0"/>
              <a:t> 7 </a:t>
            </a:r>
            <a:r>
              <a:rPr lang="fi-FI" sz="1700" dirty="0" err="1"/>
              <a:t>lea</a:t>
            </a:r>
            <a:r>
              <a:rPr lang="fi-FI" sz="1700" dirty="0"/>
              <a:t> </a:t>
            </a:r>
            <a:r>
              <a:rPr lang="fi-FI" sz="1700" dirty="0" err="1"/>
              <a:t>suvrris</a:t>
            </a:r>
            <a:r>
              <a:rPr lang="fi-FI" sz="1700" dirty="0"/>
              <a:t> ja </a:t>
            </a:r>
            <a:r>
              <a:rPr lang="fi-FI" sz="1700" dirty="0" err="1"/>
              <a:t>ávnnas</a:t>
            </a:r>
            <a:r>
              <a:rPr lang="fi-FI" sz="1700" dirty="0"/>
              <a:t>, </a:t>
            </a:r>
            <a:r>
              <a:rPr lang="fi-FI" sz="1700" dirty="0" err="1"/>
              <a:t>man</a:t>
            </a:r>
            <a:r>
              <a:rPr lang="fi-FI" sz="1700" dirty="0"/>
              <a:t> pH-</a:t>
            </a:r>
            <a:r>
              <a:rPr lang="fi-FI" sz="1700" dirty="0" err="1"/>
              <a:t>árvu</a:t>
            </a:r>
            <a:r>
              <a:rPr lang="fi-FI" sz="1700" dirty="0"/>
              <a:t> </a:t>
            </a:r>
            <a:r>
              <a:rPr lang="fi-FI" sz="1700" dirty="0" err="1"/>
              <a:t>lea</a:t>
            </a:r>
            <a:r>
              <a:rPr lang="fi-FI" sz="1700" dirty="0"/>
              <a:t> </a:t>
            </a:r>
            <a:r>
              <a:rPr lang="fi-FI" sz="1700" dirty="0" err="1"/>
              <a:t>badjel</a:t>
            </a:r>
            <a:r>
              <a:rPr lang="fi-FI" sz="1700" dirty="0"/>
              <a:t> 7 </a:t>
            </a:r>
            <a:r>
              <a:rPr lang="fi-FI" sz="1700" dirty="0" err="1"/>
              <a:t>lea</a:t>
            </a:r>
            <a:r>
              <a:rPr lang="fi-FI" sz="1700" dirty="0"/>
              <a:t> </a:t>
            </a:r>
            <a:r>
              <a:rPr lang="fi-FI" sz="1700" dirty="0" err="1"/>
              <a:t>básalaš</a:t>
            </a:r>
            <a:r>
              <a:rPr lang="fi-FI" sz="1700" dirty="0"/>
              <a:t>. </a:t>
            </a: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DA74DBA8-478A-4DEC-A8A5-4FF4E7029E64}"/>
              </a:ext>
            </a:extLst>
          </p:cNvPr>
          <p:cNvSpPr txBox="1"/>
          <p:nvPr/>
        </p:nvSpPr>
        <p:spPr>
          <a:xfrm>
            <a:off x="8022229" y="4859621"/>
            <a:ext cx="283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39273D"/>
                </a:solidFill>
                <a:latin typeface="Calibri" panose="020F0502020204030204" pitchFamily="34" charset="0"/>
              </a:rPr>
              <a:t>pH-</a:t>
            </a:r>
            <a:r>
              <a:rPr lang="fi-FI" dirty="0" err="1">
                <a:solidFill>
                  <a:srgbClr val="39273D"/>
                </a:solidFill>
                <a:latin typeface="Calibri" panose="020F0502020204030204" pitchFamily="34" charset="0"/>
              </a:rPr>
              <a:t>indikáhtortabealla</a:t>
            </a:r>
            <a:endParaRPr lang="fi-FI" dirty="0">
              <a:solidFill>
                <a:srgbClr val="39273D"/>
              </a:solidFill>
            </a:endParaRPr>
          </a:p>
        </p:txBody>
      </p:sp>
      <p:pic>
        <p:nvPicPr>
          <p:cNvPr id="33" name="Picture 7" descr="Govas pH-indikáhtor, mas gurut bealde suvrra ávdnasiid čájeheaddji ivnnit, guovdu neutrála ávdnasiid čájeheaddji ivdni, ja olgeš bealde básalaš ávdnasiid čájeheaddji ivnnit">
            <a:extLst>
              <a:ext uri="{FF2B5EF4-FFF2-40B4-BE49-F238E27FC236}">
                <a16:creationId xmlns:a16="http://schemas.microsoft.com/office/drawing/2014/main" id="{0B307BC5-218C-4F8C-887E-AA3E977CC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220" y="5343822"/>
            <a:ext cx="4963733" cy="99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kstiruutu 34">
            <a:extLst>
              <a:ext uri="{FF2B5EF4-FFF2-40B4-BE49-F238E27FC236}">
                <a16:creationId xmlns:a16="http://schemas.microsoft.com/office/drawing/2014/main" id="{BE90F840-AB85-4342-8DC4-F424B5A36FD1}"/>
              </a:ext>
            </a:extLst>
          </p:cNvPr>
          <p:cNvSpPr txBox="1"/>
          <p:nvPr/>
        </p:nvSpPr>
        <p:spPr>
          <a:xfrm>
            <a:off x="6773592" y="6335851"/>
            <a:ext cx="91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e-FI" dirty="0">
                <a:solidFill>
                  <a:srgbClr val="39273D"/>
                </a:solidFill>
              </a:rPr>
              <a:t>suvrris</a:t>
            </a:r>
            <a:r>
              <a:rPr lang="se-FI" dirty="0"/>
              <a:t> </a:t>
            </a:r>
            <a:endParaRPr lang="fi-FI" dirty="0"/>
          </a:p>
        </p:txBody>
      </p:sp>
      <p:sp>
        <p:nvSpPr>
          <p:cNvPr id="37" name="Tekstiruutu 36">
            <a:extLst>
              <a:ext uri="{FF2B5EF4-FFF2-40B4-BE49-F238E27FC236}">
                <a16:creationId xmlns:a16="http://schemas.microsoft.com/office/drawing/2014/main" id="{0B4EFDD9-DCCE-4D48-9B3C-7BB892B64245}"/>
              </a:ext>
            </a:extLst>
          </p:cNvPr>
          <p:cNvSpPr txBox="1"/>
          <p:nvPr/>
        </p:nvSpPr>
        <p:spPr>
          <a:xfrm>
            <a:off x="8752596" y="6335851"/>
            <a:ext cx="1625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e-FI" dirty="0">
                <a:solidFill>
                  <a:srgbClr val="39273D"/>
                </a:solidFill>
              </a:rPr>
              <a:t>neutrála</a:t>
            </a:r>
            <a:r>
              <a:rPr lang="se-FI" dirty="0"/>
              <a:t> </a:t>
            </a:r>
            <a:endParaRPr lang="fi-FI" dirty="0"/>
          </a:p>
        </p:txBody>
      </p:sp>
      <p:sp>
        <p:nvSpPr>
          <p:cNvPr id="36" name="Tekstiruutu 35">
            <a:extLst>
              <a:ext uri="{FF2B5EF4-FFF2-40B4-BE49-F238E27FC236}">
                <a16:creationId xmlns:a16="http://schemas.microsoft.com/office/drawing/2014/main" id="{5B7C58FF-9B86-4C67-A225-443242A8171F}"/>
              </a:ext>
            </a:extLst>
          </p:cNvPr>
          <p:cNvSpPr txBox="1"/>
          <p:nvPr/>
        </p:nvSpPr>
        <p:spPr>
          <a:xfrm>
            <a:off x="10774421" y="6336172"/>
            <a:ext cx="109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e-FI" dirty="0">
                <a:solidFill>
                  <a:srgbClr val="39273D"/>
                </a:solidFill>
              </a:rPr>
              <a:t>básalaš</a:t>
            </a:r>
            <a:endParaRPr lang="fi-FI" dirty="0">
              <a:solidFill>
                <a:srgbClr val="39273D"/>
              </a:solidFill>
            </a:endParaRPr>
          </a:p>
        </p:txBody>
      </p:sp>
      <p:pic>
        <p:nvPicPr>
          <p:cNvPr id="38" name="Kuva 37">
            <a:extLst>
              <a:ext uri="{FF2B5EF4-FFF2-40B4-BE49-F238E27FC236}">
                <a16:creationId xmlns:a16="http://schemas.microsoft.com/office/drawing/2014/main" id="{820455BE-3547-4CEE-9EF3-3FC1B25D9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721" y="3753914"/>
            <a:ext cx="2079765" cy="155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63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E3EB6329-8D42-3D4C-DD1B-89D78BC77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8410" y="914401"/>
            <a:ext cx="9961122" cy="4601184"/>
          </a:xfrm>
          <a:prstGeom prst="rect">
            <a:avLst/>
          </a:prstGeom>
          <a:solidFill>
            <a:srgbClr val="5F4B64">
              <a:alpha val="5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4AB53E4-C86D-B173-23A4-3874C748BB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342416"/>
            <a:ext cx="9144000" cy="3915383"/>
          </a:xfrm>
        </p:spPr>
        <p:txBody>
          <a:bodyPr>
            <a:normAutofit/>
          </a:bodyPr>
          <a:lstStyle/>
          <a:p>
            <a:r>
              <a:rPr lang="fi-FI" dirty="0" err="1">
                <a:solidFill>
                  <a:schemeClr val="bg1"/>
                </a:solidFill>
              </a:rPr>
              <a:t>Magihkalaš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sarridat</a:t>
            </a:r>
            <a:r>
              <a:rPr lang="fi-FI" dirty="0">
                <a:solidFill>
                  <a:schemeClr val="bg1"/>
                </a:solidFill>
              </a:rPr>
              <a:t> -</a:t>
            </a:r>
            <a:r>
              <a:rPr lang="fi-FI" dirty="0" err="1">
                <a:solidFill>
                  <a:schemeClr val="bg1"/>
                </a:solidFill>
              </a:rPr>
              <a:t>oahppamateriála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sisttisdoallá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oahppamateriála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mánáid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máŋggasuorggat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oahppamii</a:t>
            </a:r>
            <a:r>
              <a:rPr lang="fi-FI" dirty="0">
                <a:solidFill>
                  <a:schemeClr val="bg1"/>
                </a:solidFill>
              </a:rPr>
              <a:t> ja </a:t>
            </a:r>
            <a:r>
              <a:rPr lang="fi-FI" dirty="0" err="1">
                <a:solidFill>
                  <a:schemeClr val="bg1"/>
                </a:solidFill>
              </a:rPr>
              <a:t>oahpahussii</a:t>
            </a:r>
            <a:r>
              <a:rPr lang="fi-FI" dirty="0">
                <a:solidFill>
                  <a:schemeClr val="bg1"/>
                </a:solidFill>
              </a:rPr>
              <a:t>. </a:t>
            </a:r>
            <a:r>
              <a:rPr lang="fi-FI" dirty="0" err="1">
                <a:solidFill>
                  <a:schemeClr val="bg1"/>
                </a:solidFill>
              </a:rPr>
              <a:t>Materiála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lea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oaivvilduvvon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sihke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mánáid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iežaset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geavahussii</a:t>
            </a:r>
            <a:r>
              <a:rPr lang="fi-FI" dirty="0">
                <a:solidFill>
                  <a:schemeClr val="bg1"/>
                </a:solidFill>
              </a:rPr>
              <a:t> ja </a:t>
            </a:r>
            <a:r>
              <a:rPr lang="fi-FI" dirty="0" err="1">
                <a:solidFill>
                  <a:schemeClr val="bg1"/>
                </a:solidFill>
              </a:rPr>
              <a:t>oahpaheddjiid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atnui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oassin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máŋggasuorggat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oahpaheami</a:t>
            </a:r>
            <a:r>
              <a:rPr lang="fi-FI" dirty="0">
                <a:solidFill>
                  <a:schemeClr val="bg1"/>
                </a:solidFill>
              </a:rPr>
              <a:t>. </a:t>
            </a:r>
          </a:p>
          <a:p>
            <a:r>
              <a:rPr lang="fi-FI" dirty="0" err="1">
                <a:solidFill>
                  <a:schemeClr val="bg1"/>
                </a:solidFill>
              </a:rPr>
              <a:t>Materiála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lea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lisensierejuvvon</a:t>
            </a:r>
            <a:r>
              <a:rPr lang="fi-FI" dirty="0">
                <a:solidFill>
                  <a:schemeClr val="bg1"/>
                </a:solidFill>
              </a:rPr>
              <a:t> Creative </a:t>
            </a:r>
            <a:r>
              <a:rPr lang="fi-FI" dirty="0" err="1">
                <a:solidFill>
                  <a:schemeClr val="bg1"/>
                </a:solidFill>
              </a:rPr>
              <a:t>Commons</a:t>
            </a:r>
            <a:r>
              <a:rPr lang="fi-FI" dirty="0">
                <a:solidFill>
                  <a:schemeClr val="bg1"/>
                </a:solidFill>
              </a:rPr>
              <a:t> BY- NC-SA-</a:t>
            </a:r>
            <a:r>
              <a:rPr lang="fi-FI" dirty="0" err="1">
                <a:solidFill>
                  <a:schemeClr val="bg1"/>
                </a:solidFill>
              </a:rPr>
              <a:t>liseanssain</a:t>
            </a:r>
            <a:r>
              <a:rPr lang="fi-FI" dirty="0">
                <a:solidFill>
                  <a:schemeClr val="bg1"/>
                </a:solidFill>
              </a:rPr>
              <a:t>, nappo </a:t>
            </a:r>
            <a:r>
              <a:rPr lang="fi-FI" dirty="0" err="1">
                <a:solidFill>
                  <a:schemeClr val="bg1"/>
                </a:solidFill>
              </a:rPr>
              <a:t>materiála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juohkimii</a:t>
            </a:r>
            <a:r>
              <a:rPr lang="fi-FI" dirty="0">
                <a:solidFill>
                  <a:schemeClr val="bg1"/>
                </a:solidFill>
              </a:rPr>
              <a:t> ja </a:t>
            </a:r>
            <a:r>
              <a:rPr lang="fi-FI" dirty="0" err="1">
                <a:solidFill>
                  <a:schemeClr val="bg1"/>
                </a:solidFill>
              </a:rPr>
              <a:t>muddemii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lea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lohpi</a:t>
            </a:r>
            <a:r>
              <a:rPr lang="fi-FI" dirty="0">
                <a:solidFill>
                  <a:schemeClr val="bg1"/>
                </a:solidFill>
              </a:rPr>
              <a:t>, </a:t>
            </a:r>
            <a:r>
              <a:rPr lang="fi-FI" dirty="0" err="1">
                <a:solidFill>
                  <a:schemeClr val="bg1"/>
                </a:solidFill>
              </a:rPr>
              <a:t>bearehan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dahkkiid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namat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seilot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mielde</a:t>
            </a:r>
            <a:r>
              <a:rPr lang="fi-FI" dirty="0">
                <a:solidFill>
                  <a:schemeClr val="bg1"/>
                </a:solidFill>
              </a:rPr>
              <a:t> ja </a:t>
            </a:r>
            <a:r>
              <a:rPr lang="fi-FI" dirty="0" err="1">
                <a:solidFill>
                  <a:schemeClr val="bg1"/>
                </a:solidFill>
              </a:rPr>
              <a:t>joatkkaveršuvnnat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almmuhuvvojit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seammalágan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liseanssain</a:t>
            </a:r>
            <a:r>
              <a:rPr lang="fi-FI" dirty="0">
                <a:solidFill>
                  <a:schemeClr val="bg1"/>
                </a:solidFill>
              </a:rPr>
              <a:t>. </a:t>
            </a:r>
            <a:r>
              <a:rPr lang="fi-FI" dirty="0" err="1">
                <a:solidFill>
                  <a:schemeClr val="bg1"/>
                </a:solidFill>
              </a:rPr>
              <a:t>Gávppálaš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geavaheapmi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lea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gildojuvvon</a:t>
            </a:r>
            <a:r>
              <a:rPr lang="fi-FI" dirty="0">
                <a:solidFill>
                  <a:schemeClr val="bg1"/>
                </a:solidFill>
              </a:rPr>
              <a:t>.</a:t>
            </a:r>
          </a:p>
          <a:p>
            <a:endParaRPr lang="fi-FI" dirty="0">
              <a:solidFill>
                <a:schemeClr val="bg1"/>
              </a:solidFill>
            </a:endParaRPr>
          </a:p>
          <a:p>
            <a:r>
              <a:rPr lang="fi-FI" dirty="0" err="1">
                <a:solidFill>
                  <a:schemeClr val="bg1"/>
                </a:solidFill>
              </a:rPr>
              <a:t>Materiála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dahkki</a:t>
            </a:r>
            <a:r>
              <a:rPr lang="fi-FI" dirty="0">
                <a:solidFill>
                  <a:schemeClr val="bg1"/>
                </a:solidFill>
              </a:rPr>
              <a:t> Anniina Jokitalo, 2022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2369DEEE-CBEE-77F3-5865-C2AFB3EF9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43200" y="5715000"/>
            <a:ext cx="2577083" cy="612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78A739A-399B-5B10-EC9D-A89391C21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12842" y="5683987"/>
            <a:ext cx="3042418" cy="7140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4345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Lähikuva mustikoista">
            <a:extLst>
              <a:ext uri="{FF2B5EF4-FFF2-40B4-BE49-F238E27FC236}">
                <a16:creationId xmlns:a16="http://schemas.microsoft.com/office/drawing/2014/main" id="{9CDC16D8-7104-4799-8C83-860A72D30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4" b="9136"/>
          <a:stretch/>
        </p:blipFill>
        <p:spPr>
          <a:xfrm flipH="1">
            <a:off x="20" y="-35625"/>
            <a:ext cx="12191980" cy="6858002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7785FEC9-78F0-4DEA-B9C5-56A531C7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4028" y="615294"/>
            <a:ext cx="10863943" cy="5651162"/>
          </a:xfrm>
          <a:prstGeom prst="rect">
            <a:avLst/>
          </a:prstGeom>
          <a:solidFill>
            <a:srgbClr val="5F4B64">
              <a:alpha val="8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520E1AE-B291-466E-B33D-3D7CA15E4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225" y="878996"/>
            <a:ext cx="9941431" cy="1066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i-FI" sz="3600" dirty="0" err="1">
                <a:solidFill>
                  <a:srgbClr val="E6E0E8"/>
                </a:solidFill>
                <a:ea typeface="Calibri"/>
                <a:cs typeface="Calibri"/>
              </a:rPr>
              <a:t>Sisdoalut</a:t>
            </a:r>
            <a:r>
              <a:rPr lang="fi-FI" sz="3600" dirty="0">
                <a:solidFill>
                  <a:srgbClr val="E6E0E8"/>
                </a:solidFill>
                <a:ea typeface="Calibri"/>
                <a:cs typeface="Calibri"/>
              </a:rPr>
              <a:t> ja </a:t>
            </a:r>
            <a:r>
              <a:rPr lang="fi-FI" sz="3600" dirty="0" err="1">
                <a:solidFill>
                  <a:srgbClr val="E6E0E8"/>
                </a:solidFill>
                <a:ea typeface="Calibri"/>
                <a:cs typeface="Calibri"/>
              </a:rPr>
              <a:t>guovddáš</a:t>
            </a:r>
            <a:r>
              <a:rPr lang="fi-FI" sz="3600" dirty="0">
                <a:solidFill>
                  <a:srgbClr val="E6E0E8"/>
                </a:solidFill>
                <a:ea typeface="Calibri"/>
                <a:cs typeface="Calibri"/>
              </a:rPr>
              <a:t> </a:t>
            </a:r>
            <a:r>
              <a:rPr lang="fi-FI" sz="3600" dirty="0" err="1">
                <a:solidFill>
                  <a:srgbClr val="E6E0E8"/>
                </a:solidFill>
                <a:ea typeface="Calibri"/>
                <a:cs typeface="Calibri"/>
              </a:rPr>
              <a:t>doahpagat</a:t>
            </a:r>
            <a:endParaRPr lang="fi-FI" sz="3600" dirty="0">
              <a:solidFill>
                <a:srgbClr val="E6E0E8"/>
              </a:solidFill>
              <a:ea typeface="Calibri"/>
              <a:cs typeface="Calibri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fi-FI" sz="3600" dirty="0">
              <a:solidFill>
                <a:srgbClr val="E6E0E8"/>
              </a:solidFill>
              <a:ea typeface="Calibri"/>
              <a:cs typeface="Calibri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13B18417-808D-B7EF-7705-3D32AC00574F}"/>
              </a:ext>
            </a:extLst>
          </p:cNvPr>
          <p:cNvSpPr txBox="1"/>
          <p:nvPr/>
        </p:nvSpPr>
        <p:spPr>
          <a:xfrm>
            <a:off x="1410194" y="1945796"/>
            <a:ext cx="93716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>
                <a:solidFill>
                  <a:srgbClr val="E6E0E8"/>
                </a:solidFill>
              </a:rPr>
              <a:t>Govvadáidda</a:t>
            </a:r>
            <a:endParaRPr lang="fi-FI" sz="2400" dirty="0">
              <a:solidFill>
                <a:srgbClr val="E6E0E8"/>
              </a:solidFill>
            </a:endParaRPr>
          </a:p>
          <a:p>
            <a:r>
              <a:rPr lang="fi-FI" sz="2400" dirty="0" err="1">
                <a:solidFill>
                  <a:srgbClr val="E6E0E8"/>
                </a:solidFill>
              </a:rPr>
              <a:t>Kemiija</a:t>
            </a:r>
            <a:r>
              <a:rPr lang="fi-FI" sz="2400" dirty="0">
                <a:solidFill>
                  <a:srgbClr val="E6E0E8"/>
                </a:solidFill>
              </a:rPr>
              <a:t> ja </a:t>
            </a:r>
            <a:r>
              <a:rPr lang="fi-FI" sz="2400" dirty="0" err="1">
                <a:solidFill>
                  <a:srgbClr val="E6E0E8"/>
                </a:solidFill>
              </a:rPr>
              <a:t>birasoahppa</a:t>
            </a:r>
            <a:r>
              <a:rPr lang="fi-FI" sz="2400" dirty="0">
                <a:solidFill>
                  <a:srgbClr val="E6E0E8"/>
                </a:solidFill>
              </a:rPr>
              <a:t> </a:t>
            </a:r>
          </a:p>
          <a:p>
            <a:r>
              <a:rPr lang="fi-FI" sz="2400" dirty="0" err="1">
                <a:solidFill>
                  <a:srgbClr val="E6E0E8"/>
                </a:solidFill>
              </a:rPr>
              <a:t>Matematihkka</a:t>
            </a:r>
            <a:endParaRPr lang="fi-FI" sz="2400" dirty="0">
              <a:solidFill>
                <a:srgbClr val="E6E0E8"/>
              </a:solidFill>
            </a:endParaRPr>
          </a:p>
          <a:p>
            <a:r>
              <a:rPr lang="fi-FI" sz="2400" dirty="0" err="1">
                <a:solidFill>
                  <a:srgbClr val="E6E0E8"/>
                </a:solidFill>
              </a:rPr>
              <a:t>Viiddis</a:t>
            </a:r>
            <a:r>
              <a:rPr lang="fi-FI" sz="2400" dirty="0">
                <a:solidFill>
                  <a:srgbClr val="E6E0E8"/>
                </a:solidFill>
              </a:rPr>
              <a:t> </a:t>
            </a:r>
            <a:r>
              <a:rPr lang="fi-FI" sz="2400" dirty="0" err="1">
                <a:solidFill>
                  <a:srgbClr val="E6E0E8"/>
                </a:solidFill>
              </a:rPr>
              <a:t>máhttu</a:t>
            </a:r>
            <a:endParaRPr lang="fi-FI" sz="2400" dirty="0">
              <a:solidFill>
                <a:srgbClr val="E6E0E8"/>
              </a:solidFill>
            </a:endParaRPr>
          </a:p>
          <a:p>
            <a:endParaRPr lang="fi-FI" sz="2400" dirty="0">
              <a:solidFill>
                <a:srgbClr val="E6E0E8"/>
              </a:solidFill>
            </a:endParaRPr>
          </a:p>
          <a:p>
            <a:r>
              <a:rPr lang="fi-FI" sz="2400" dirty="0" err="1">
                <a:solidFill>
                  <a:srgbClr val="E6E0E8"/>
                </a:solidFill>
              </a:rPr>
              <a:t>Guovddáš</a:t>
            </a:r>
            <a:r>
              <a:rPr lang="fi-FI" sz="2400" dirty="0">
                <a:solidFill>
                  <a:srgbClr val="E6E0E8"/>
                </a:solidFill>
              </a:rPr>
              <a:t> </a:t>
            </a:r>
            <a:r>
              <a:rPr lang="fi-FI" sz="2400" dirty="0" err="1">
                <a:solidFill>
                  <a:srgbClr val="E6E0E8"/>
                </a:solidFill>
              </a:rPr>
              <a:t>doahpagat</a:t>
            </a:r>
            <a:r>
              <a:rPr lang="fi-FI" sz="2400" dirty="0">
                <a:solidFill>
                  <a:srgbClr val="E6E0E8"/>
                </a:solidFill>
              </a:rPr>
              <a:t>: </a:t>
            </a:r>
          </a:p>
          <a:p>
            <a:r>
              <a:rPr lang="fi-FI" sz="2000" dirty="0" err="1">
                <a:solidFill>
                  <a:srgbClr val="E6E0E8"/>
                </a:solidFill>
              </a:rPr>
              <a:t>Suvrodat</a:t>
            </a:r>
            <a:r>
              <a:rPr lang="fi-FI" sz="2000" dirty="0">
                <a:solidFill>
                  <a:srgbClr val="E6E0E8"/>
                </a:solidFill>
              </a:rPr>
              <a:t> (</a:t>
            </a:r>
            <a:r>
              <a:rPr lang="fi-FI" sz="2000" dirty="0" err="1">
                <a:solidFill>
                  <a:srgbClr val="E6E0E8"/>
                </a:solidFill>
              </a:rPr>
              <a:t>suvrris</a:t>
            </a:r>
            <a:r>
              <a:rPr lang="fi-FI" sz="2000" dirty="0">
                <a:solidFill>
                  <a:srgbClr val="E6E0E8"/>
                </a:solidFill>
              </a:rPr>
              <a:t>, </a:t>
            </a:r>
            <a:r>
              <a:rPr lang="fi-FI" sz="2000" dirty="0" err="1">
                <a:solidFill>
                  <a:srgbClr val="E6E0E8"/>
                </a:solidFill>
              </a:rPr>
              <a:t>básalaš</a:t>
            </a:r>
            <a:r>
              <a:rPr lang="fi-FI" sz="2000" dirty="0">
                <a:solidFill>
                  <a:srgbClr val="E6E0E8"/>
                </a:solidFill>
              </a:rPr>
              <a:t>, pH-</a:t>
            </a:r>
            <a:r>
              <a:rPr lang="fi-FI" sz="2000" dirty="0" err="1">
                <a:solidFill>
                  <a:srgbClr val="E6E0E8"/>
                </a:solidFill>
              </a:rPr>
              <a:t>árvu</a:t>
            </a:r>
            <a:r>
              <a:rPr lang="fi-FI" sz="2000" dirty="0">
                <a:solidFill>
                  <a:srgbClr val="E6E0E8"/>
                </a:solidFill>
              </a:rPr>
              <a:t>) </a:t>
            </a:r>
          </a:p>
          <a:p>
            <a:r>
              <a:rPr lang="fi-FI" sz="2000" dirty="0" err="1">
                <a:solidFill>
                  <a:srgbClr val="E6E0E8"/>
                </a:solidFill>
              </a:rPr>
              <a:t>Geometriija</a:t>
            </a:r>
            <a:r>
              <a:rPr lang="fi-FI" sz="2000" dirty="0">
                <a:solidFill>
                  <a:srgbClr val="E6E0E8"/>
                </a:solidFill>
              </a:rPr>
              <a:t>, </a:t>
            </a:r>
            <a:r>
              <a:rPr lang="fi-FI" sz="2000" dirty="0" err="1">
                <a:solidFill>
                  <a:srgbClr val="E6E0E8"/>
                </a:solidFill>
              </a:rPr>
              <a:t>jorbadasa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iešvuođat</a:t>
            </a:r>
            <a:r>
              <a:rPr lang="fi-FI" sz="2000" dirty="0">
                <a:solidFill>
                  <a:srgbClr val="E6E0E8"/>
                </a:solidFill>
              </a:rPr>
              <a:t>, </a:t>
            </a:r>
            <a:r>
              <a:rPr lang="fi-FI" sz="2000" dirty="0" err="1">
                <a:solidFill>
                  <a:srgbClr val="E6E0E8"/>
                </a:solidFill>
              </a:rPr>
              <a:t>guovddáš</a:t>
            </a:r>
            <a:r>
              <a:rPr lang="fi-FI" sz="2000" dirty="0">
                <a:solidFill>
                  <a:srgbClr val="E6E0E8"/>
                </a:solidFill>
              </a:rPr>
              <a:t>, </a:t>
            </a:r>
            <a:r>
              <a:rPr lang="fi-FI" sz="2000" dirty="0" err="1">
                <a:solidFill>
                  <a:srgbClr val="E6E0E8"/>
                </a:solidFill>
              </a:rPr>
              <a:t>suonjar</a:t>
            </a:r>
            <a:r>
              <a:rPr lang="fi-FI" sz="2000" dirty="0">
                <a:solidFill>
                  <a:srgbClr val="E6E0E8"/>
                </a:solidFill>
              </a:rPr>
              <a:t>, </a:t>
            </a:r>
            <a:r>
              <a:rPr lang="fi-FI" sz="2000" dirty="0" err="1">
                <a:solidFill>
                  <a:srgbClr val="E6E0E8"/>
                </a:solidFill>
              </a:rPr>
              <a:t>gierdosáhcu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</a:p>
          <a:p>
            <a:r>
              <a:rPr lang="fi-FI" sz="2000" dirty="0" err="1">
                <a:solidFill>
                  <a:srgbClr val="E6E0E8"/>
                </a:solidFill>
              </a:rPr>
              <a:t>Muorjjit</a:t>
            </a:r>
            <a:r>
              <a:rPr lang="fi-FI" sz="2000" dirty="0">
                <a:solidFill>
                  <a:srgbClr val="E6E0E8"/>
                </a:solidFill>
              </a:rPr>
              <a:t>: </a:t>
            </a:r>
            <a:r>
              <a:rPr lang="fi-FI" sz="2000" dirty="0" err="1">
                <a:solidFill>
                  <a:srgbClr val="E6E0E8"/>
                </a:solidFill>
              </a:rPr>
              <a:t>sarrit</a:t>
            </a:r>
            <a:endParaRPr lang="fi-FI" sz="2000" dirty="0">
              <a:solidFill>
                <a:srgbClr val="E6E0E8"/>
              </a:solidFill>
            </a:endParaRPr>
          </a:p>
          <a:p>
            <a:r>
              <a:rPr lang="fi-FI" sz="2000" dirty="0" err="1">
                <a:solidFill>
                  <a:srgbClr val="E6E0E8"/>
                </a:solidFill>
              </a:rPr>
              <a:t>Birasdáidda</a:t>
            </a:r>
            <a:r>
              <a:rPr lang="fi-FI" sz="2000" dirty="0">
                <a:solidFill>
                  <a:srgbClr val="E6E0E8"/>
                </a:solidFill>
              </a:rPr>
              <a:t>, </a:t>
            </a:r>
            <a:r>
              <a:rPr lang="fi-FI" sz="2000" dirty="0" err="1">
                <a:solidFill>
                  <a:srgbClr val="E6E0E8"/>
                </a:solidFill>
              </a:rPr>
              <a:t>eanadáidda</a:t>
            </a:r>
            <a:endParaRPr lang="fi-FI" sz="2000" dirty="0">
              <a:solidFill>
                <a:srgbClr val="E6E0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883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9CDC16D8-7104-4799-8C83-860A72D30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4" b="9136"/>
          <a:stretch/>
        </p:blipFill>
        <p:spPr>
          <a:xfrm flipH="1">
            <a:off x="20" y="0"/>
            <a:ext cx="12191980" cy="6858002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7785FEC9-78F0-4DEA-B9C5-56A531C7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8970" y="410969"/>
            <a:ext cx="10863943" cy="6036062"/>
          </a:xfrm>
          <a:prstGeom prst="rect">
            <a:avLst/>
          </a:prstGeom>
          <a:solidFill>
            <a:srgbClr val="5F4B64">
              <a:alpha val="8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520E1AE-B291-466E-B33D-3D7CA15E4DF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225" y="727981"/>
            <a:ext cx="9941431" cy="558548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i-FI" sz="2000" dirty="0" err="1">
                <a:solidFill>
                  <a:srgbClr val="E6E0E8"/>
                </a:solidFill>
              </a:rPr>
              <a:t>Bargobihttábáhkka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lea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golmmaoasat</a:t>
            </a:r>
            <a:r>
              <a:rPr lang="fi-FI" sz="2000" dirty="0">
                <a:solidFill>
                  <a:srgbClr val="E6E0E8"/>
                </a:solidFill>
              </a:rPr>
              <a:t> ja </a:t>
            </a:r>
            <a:r>
              <a:rPr lang="fi-FI" sz="2000" dirty="0" err="1">
                <a:solidFill>
                  <a:srgbClr val="E6E0E8"/>
                </a:solidFill>
              </a:rPr>
              <a:t>sáhtát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čoaggit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alccet</a:t>
            </a:r>
            <a:r>
              <a:rPr lang="fi-FI" sz="2000" dirty="0">
                <a:solidFill>
                  <a:srgbClr val="E6E0E8"/>
                </a:solidFill>
              </a:rPr>
              <a:t>/</a:t>
            </a:r>
            <a:r>
              <a:rPr lang="fi-FI" sz="2000" dirty="0" err="1">
                <a:solidFill>
                  <a:srgbClr val="E6E0E8"/>
                </a:solidFill>
              </a:rPr>
              <a:t>joavkkuidat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heivvolaš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bargobihtáid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i-FI" sz="2000" dirty="0">
                <a:solidFill>
                  <a:srgbClr val="E6E0E8"/>
                </a:solidFill>
              </a:rPr>
              <a:t>1. </a:t>
            </a:r>
            <a:r>
              <a:rPr lang="fi-FI" sz="2000" dirty="0" err="1">
                <a:solidFill>
                  <a:srgbClr val="E6E0E8"/>
                </a:solidFill>
              </a:rPr>
              <a:t>Álggos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hárjehallat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jorba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hámi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sárguma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iešguđetlágan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neavvuiguin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seammás</a:t>
            </a:r>
            <a:r>
              <a:rPr lang="fi-FI" sz="2000" dirty="0">
                <a:solidFill>
                  <a:srgbClr val="E6E0E8"/>
                </a:solidFill>
              </a:rPr>
              <a:t> go </a:t>
            </a:r>
            <a:r>
              <a:rPr lang="fi-FI" sz="2000" dirty="0" err="1">
                <a:solidFill>
                  <a:srgbClr val="E6E0E8"/>
                </a:solidFill>
              </a:rPr>
              <a:t>oahpásmuvvat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jorbadasa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sárgumii</a:t>
            </a:r>
            <a:r>
              <a:rPr lang="fi-FI" sz="2000" dirty="0">
                <a:solidFill>
                  <a:srgbClr val="E6E0E8"/>
                </a:solidFill>
              </a:rPr>
              <a:t> ja sierra </a:t>
            </a:r>
            <a:r>
              <a:rPr lang="fi-FI" sz="2000" dirty="0" err="1">
                <a:solidFill>
                  <a:srgbClr val="E6E0E8"/>
                </a:solidFill>
              </a:rPr>
              <a:t>sárgungaskaomiide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</a:p>
          <a:p>
            <a:pPr marL="457200" lvl="1" indent="0" algn="just">
              <a:lnSpc>
                <a:spcPct val="150000"/>
              </a:lnSpc>
              <a:buNone/>
            </a:pPr>
            <a:r>
              <a:rPr lang="fi-FI" sz="1600" dirty="0">
                <a:solidFill>
                  <a:srgbClr val="E6E0E8"/>
                </a:solidFill>
              </a:rPr>
              <a:t>• </a:t>
            </a:r>
            <a:r>
              <a:rPr lang="fi-FI" sz="1600" dirty="0" err="1">
                <a:solidFill>
                  <a:srgbClr val="E6E0E8"/>
                </a:solidFill>
              </a:rPr>
              <a:t>Ulbmil</a:t>
            </a:r>
            <a:r>
              <a:rPr lang="fi-FI" sz="1600" dirty="0">
                <a:solidFill>
                  <a:srgbClr val="E6E0E8"/>
                </a:solidFill>
              </a:rPr>
              <a:t>: sierra </a:t>
            </a:r>
            <a:r>
              <a:rPr lang="fi-FI" sz="1600" dirty="0" err="1">
                <a:solidFill>
                  <a:srgbClr val="E6E0E8"/>
                </a:solidFill>
              </a:rPr>
              <a:t>materiálaid</a:t>
            </a:r>
            <a:r>
              <a:rPr lang="fi-FI" sz="1600" dirty="0">
                <a:solidFill>
                  <a:srgbClr val="E6E0E8"/>
                </a:solidFill>
              </a:rPr>
              <a:t> ja </a:t>
            </a:r>
            <a:r>
              <a:rPr lang="fi-FI" sz="1600" dirty="0" err="1">
                <a:solidFill>
                  <a:srgbClr val="E6E0E8"/>
                </a:solidFill>
              </a:rPr>
              <a:t>jorba</a:t>
            </a:r>
            <a:r>
              <a:rPr lang="fi-FI" sz="1600" dirty="0">
                <a:solidFill>
                  <a:srgbClr val="E6E0E8"/>
                </a:solidFill>
              </a:rPr>
              <a:t> </a:t>
            </a:r>
            <a:r>
              <a:rPr lang="fi-FI" sz="1600" dirty="0" err="1">
                <a:solidFill>
                  <a:srgbClr val="E6E0E8"/>
                </a:solidFill>
              </a:rPr>
              <a:t>hámiid</a:t>
            </a:r>
            <a:r>
              <a:rPr lang="fi-FI" sz="1600" dirty="0">
                <a:solidFill>
                  <a:srgbClr val="E6E0E8"/>
                </a:solidFill>
              </a:rPr>
              <a:t> </a:t>
            </a:r>
            <a:r>
              <a:rPr lang="fi-FI" sz="1600" dirty="0" err="1">
                <a:solidFill>
                  <a:srgbClr val="E6E0E8"/>
                </a:solidFill>
              </a:rPr>
              <a:t>dovdan</a:t>
            </a:r>
            <a:r>
              <a:rPr lang="fi-FI" sz="1600" dirty="0">
                <a:solidFill>
                  <a:srgbClr val="E6E0E8"/>
                </a:solidFill>
              </a:rPr>
              <a:t> </a:t>
            </a:r>
          </a:p>
          <a:p>
            <a:pPr marL="457200" lvl="1" indent="0" algn="just">
              <a:lnSpc>
                <a:spcPct val="150000"/>
              </a:lnSpc>
              <a:buNone/>
            </a:pPr>
            <a:r>
              <a:rPr lang="fi-FI" sz="1600" dirty="0">
                <a:solidFill>
                  <a:srgbClr val="E6E0E8"/>
                </a:solidFill>
              </a:rPr>
              <a:t>• </a:t>
            </a:r>
            <a:r>
              <a:rPr lang="fi-FI" sz="1600" dirty="0" err="1">
                <a:solidFill>
                  <a:srgbClr val="E6E0E8"/>
                </a:solidFill>
              </a:rPr>
              <a:t>Jorbadasa</a:t>
            </a:r>
            <a:r>
              <a:rPr lang="fi-FI" sz="1600" dirty="0">
                <a:solidFill>
                  <a:srgbClr val="E6E0E8"/>
                </a:solidFill>
              </a:rPr>
              <a:t> </a:t>
            </a:r>
            <a:r>
              <a:rPr lang="fi-FI" sz="1600" dirty="0" err="1">
                <a:solidFill>
                  <a:srgbClr val="E6E0E8"/>
                </a:solidFill>
              </a:rPr>
              <a:t>sárgun</a:t>
            </a:r>
            <a:r>
              <a:rPr lang="fi-FI" sz="1600" dirty="0">
                <a:solidFill>
                  <a:srgbClr val="E6E0E8"/>
                </a:solidFill>
              </a:rPr>
              <a:t> </a:t>
            </a:r>
            <a:r>
              <a:rPr lang="fi-FI" sz="1600" dirty="0" err="1">
                <a:solidFill>
                  <a:srgbClr val="E6E0E8"/>
                </a:solidFill>
              </a:rPr>
              <a:t>motoralaš</a:t>
            </a:r>
            <a:r>
              <a:rPr lang="fi-FI" sz="1600" dirty="0">
                <a:solidFill>
                  <a:srgbClr val="E6E0E8"/>
                </a:solidFill>
              </a:rPr>
              <a:t> </a:t>
            </a:r>
            <a:r>
              <a:rPr lang="fi-FI" sz="1600" dirty="0" err="1">
                <a:solidFill>
                  <a:srgbClr val="E6E0E8"/>
                </a:solidFill>
              </a:rPr>
              <a:t>hárjehallamin</a:t>
            </a:r>
            <a:r>
              <a:rPr lang="fi-FI" sz="1600" dirty="0">
                <a:solidFill>
                  <a:srgbClr val="E6E0E8"/>
                </a:solidFill>
              </a:rPr>
              <a:t>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i-FI" sz="2000" dirty="0">
                <a:solidFill>
                  <a:srgbClr val="E6E0E8"/>
                </a:solidFill>
              </a:rPr>
              <a:t>2. </a:t>
            </a:r>
            <a:r>
              <a:rPr lang="fi-FI" sz="2000" dirty="0" err="1">
                <a:solidFill>
                  <a:srgbClr val="E6E0E8"/>
                </a:solidFill>
              </a:rPr>
              <a:t>Čuovvovaš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muttus</a:t>
            </a:r>
            <a:r>
              <a:rPr lang="fi-FI" sz="2000" dirty="0">
                <a:solidFill>
                  <a:srgbClr val="E6E0E8"/>
                </a:solidFill>
              </a:rPr>
              <a:t> mannat </a:t>
            </a:r>
            <a:r>
              <a:rPr lang="fi-FI" sz="2000" dirty="0" err="1">
                <a:solidFill>
                  <a:srgbClr val="E6E0E8"/>
                </a:solidFill>
              </a:rPr>
              <a:t>eanadahkii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čoaggit</a:t>
            </a:r>
            <a:r>
              <a:rPr lang="fi-FI" sz="2000" dirty="0">
                <a:solidFill>
                  <a:srgbClr val="E6E0E8"/>
                </a:solidFill>
              </a:rPr>
              <a:t> ja </a:t>
            </a:r>
            <a:r>
              <a:rPr lang="fi-FI" sz="2000" dirty="0" err="1">
                <a:solidFill>
                  <a:srgbClr val="E6E0E8"/>
                </a:solidFill>
              </a:rPr>
              <a:t>dutkat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sarridiid</a:t>
            </a:r>
            <a:r>
              <a:rPr lang="fi-FI" sz="2000" dirty="0">
                <a:solidFill>
                  <a:srgbClr val="E6E0E8"/>
                </a:solidFill>
              </a:rPr>
              <a:t>. </a:t>
            </a:r>
            <a:r>
              <a:rPr lang="fi-FI" sz="2000" dirty="0" err="1">
                <a:solidFill>
                  <a:srgbClr val="E6E0E8"/>
                </a:solidFill>
              </a:rPr>
              <a:t>Dahkat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maiddái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smávvalágan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birasdáidaga</a:t>
            </a:r>
            <a:r>
              <a:rPr lang="fi-FI" sz="2000" dirty="0">
                <a:solidFill>
                  <a:srgbClr val="E6E0E8"/>
                </a:solidFill>
              </a:rPr>
              <a:t>. </a:t>
            </a:r>
            <a:r>
              <a:rPr lang="fi-FI" sz="2000" dirty="0" err="1">
                <a:solidFill>
                  <a:srgbClr val="E6E0E8"/>
                </a:solidFill>
              </a:rPr>
              <a:t>Sáhtát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válljet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bargobihtá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moatti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molssaeavttus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</a:p>
          <a:p>
            <a:pPr marL="457200" lvl="1" indent="0" algn="just">
              <a:lnSpc>
                <a:spcPct val="150000"/>
              </a:lnSpc>
              <a:buNone/>
            </a:pPr>
            <a:r>
              <a:rPr lang="fi-FI" sz="1600" dirty="0">
                <a:solidFill>
                  <a:srgbClr val="E6E0E8"/>
                </a:solidFill>
              </a:rPr>
              <a:t>• </a:t>
            </a:r>
            <a:r>
              <a:rPr lang="fi-FI" sz="1600" dirty="0" err="1">
                <a:solidFill>
                  <a:srgbClr val="E6E0E8"/>
                </a:solidFill>
              </a:rPr>
              <a:t>Ulbmil</a:t>
            </a:r>
            <a:r>
              <a:rPr lang="fi-FI" sz="1600" dirty="0">
                <a:solidFill>
                  <a:srgbClr val="E6E0E8"/>
                </a:solidFill>
              </a:rPr>
              <a:t>: </a:t>
            </a:r>
            <a:r>
              <a:rPr lang="fi-FI" sz="1600" dirty="0" err="1">
                <a:solidFill>
                  <a:srgbClr val="E6E0E8"/>
                </a:solidFill>
              </a:rPr>
              <a:t>Olggos</a:t>
            </a:r>
            <a:r>
              <a:rPr lang="fi-FI" sz="1600" dirty="0">
                <a:solidFill>
                  <a:srgbClr val="E6E0E8"/>
                </a:solidFill>
              </a:rPr>
              <a:t> </a:t>
            </a:r>
            <a:r>
              <a:rPr lang="fi-FI" sz="1600" dirty="0" err="1">
                <a:solidFill>
                  <a:srgbClr val="E6E0E8"/>
                </a:solidFill>
              </a:rPr>
              <a:t>luohkkálanjas</a:t>
            </a:r>
            <a:r>
              <a:rPr lang="fi-FI" sz="1600" dirty="0">
                <a:solidFill>
                  <a:srgbClr val="E6E0E8"/>
                </a:solidFill>
              </a:rPr>
              <a:t>: </a:t>
            </a:r>
            <a:r>
              <a:rPr lang="fi-FI" sz="1600" dirty="0" err="1">
                <a:solidFill>
                  <a:srgbClr val="E6E0E8"/>
                </a:solidFill>
              </a:rPr>
              <a:t>lagasmeahcit</a:t>
            </a:r>
            <a:r>
              <a:rPr lang="fi-FI" sz="1600" dirty="0">
                <a:solidFill>
                  <a:srgbClr val="E6E0E8"/>
                </a:solidFill>
              </a:rPr>
              <a:t> </a:t>
            </a:r>
            <a:r>
              <a:rPr lang="fi-FI" sz="1600" dirty="0" err="1">
                <a:solidFill>
                  <a:srgbClr val="E6E0E8"/>
                </a:solidFill>
              </a:rPr>
              <a:t>oahpisin</a:t>
            </a:r>
            <a:r>
              <a:rPr lang="fi-FI" sz="1600" dirty="0">
                <a:solidFill>
                  <a:srgbClr val="E6E0E8"/>
                </a:solidFill>
              </a:rPr>
              <a:t>. </a:t>
            </a:r>
            <a:r>
              <a:rPr lang="fi-FI" sz="1600" dirty="0" err="1">
                <a:solidFill>
                  <a:srgbClr val="E6E0E8"/>
                </a:solidFill>
              </a:rPr>
              <a:t>Materiála</a:t>
            </a:r>
            <a:r>
              <a:rPr lang="fi-FI" sz="1600" dirty="0">
                <a:solidFill>
                  <a:srgbClr val="E6E0E8"/>
                </a:solidFill>
              </a:rPr>
              <a:t> </a:t>
            </a:r>
            <a:r>
              <a:rPr lang="fi-FI" sz="1600" dirty="0" err="1">
                <a:solidFill>
                  <a:srgbClr val="E6E0E8"/>
                </a:solidFill>
              </a:rPr>
              <a:t>dovdan</a:t>
            </a:r>
            <a:r>
              <a:rPr lang="fi-FI" sz="1600" dirty="0">
                <a:solidFill>
                  <a:srgbClr val="E6E0E8"/>
                </a:solidFill>
              </a:rPr>
              <a:t>, </a:t>
            </a:r>
            <a:r>
              <a:rPr lang="fi-FI" sz="1600" dirty="0" err="1">
                <a:solidFill>
                  <a:srgbClr val="E6E0E8"/>
                </a:solidFill>
              </a:rPr>
              <a:t>golbmaollil</a:t>
            </a:r>
            <a:r>
              <a:rPr lang="fi-FI" sz="1600" dirty="0">
                <a:solidFill>
                  <a:srgbClr val="E6E0E8"/>
                </a:solidFill>
              </a:rPr>
              <a:t> </a:t>
            </a:r>
            <a:r>
              <a:rPr lang="fi-FI" sz="1600" dirty="0" err="1">
                <a:solidFill>
                  <a:srgbClr val="E6E0E8"/>
                </a:solidFill>
              </a:rPr>
              <a:t>hámuheapmi</a:t>
            </a:r>
            <a:r>
              <a:rPr lang="fi-FI" sz="1600" dirty="0">
                <a:solidFill>
                  <a:srgbClr val="E6E0E8"/>
                </a:solidFill>
              </a:rPr>
              <a:t>, </a:t>
            </a:r>
            <a:r>
              <a:rPr lang="fi-FI" sz="1600" dirty="0" err="1">
                <a:solidFill>
                  <a:srgbClr val="E6E0E8"/>
                </a:solidFill>
              </a:rPr>
              <a:t>motoralaš</a:t>
            </a:r>
            <a:r>
              <a:rPr lang="fi-FI" sz="1600" dirty="0">
                <a:solidFill>
                  <a:srgbClr val="E6E0E8"/>
                </a:solidFill>
              </a:rPr>
              <a:t> </a:t>
            </a:r>
            <a:r>
              <a:rPr lang="fi-FI" sz="1600" dirty="0" err="1">
                <a:solidFill>
                  <a:srgbClr val="E6E0E8"/>
                </a:solidFill>
              </a:rPr>
              <a:t>hárjehus</a:t>
            </a:r>
            <a:r>
              <a:rPr lang="fi-FI" sz="1600" dirty="0">
                <a:solidFill>
                  <a:srgbClr val="E6E0E8"/>
                </a:solidFill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i-FI" sz="2000" dirty="0">
                <a:solidFill>
                  <a:srgbClr val="E6E0E8"/>
                </a:solidFill>
              </a:rPr>
              <a:t>3. </a:t>
            </a:r>
            <a:r>
              <a:rPr lang="fi-FI" sz="2000" dirty="0" err="1">
                <a:solidFill>
                  <a:srgbClr val="E6E0E8"/>
                </a:solidFill>
              </a:rPr>
              <a:t>Málet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magihkalaš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sarridiid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masa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inspirašuvdna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boahtá</a:t>
            </a:r>
            <a:r>
              <a:rPr lang="fi-FI" sz="2000" dirty="0">
                <a:solidFill>
                  <a:srgbClr val="E6E0E8"/>
                </a:solidFill>
              </a:rPr>
              <a:t> Stig </a:t>
            </a:r>
            <a:r>
              <a:rPr lang="fi-FI" sz="2000" dirty="0" err="1">
                <a:solidFill>
                  <a:srgbClr val="E6E0E8"/>
                </a:solidFill>
              </a:rPr>
              <a:t>Fredrikksona</a:t>
            </a:r>
            <a:r>
              <a:rPr lang="fi-FI" sz="2000" dirty="0">
                <a:solidFill>
                  <a:srgbClr val="E6E0E8"/>
                </a:solidFill>
              </a:rPr>
              <a:t> </a:t>
            </a:r>
            <a:r>
              <a:rPr lang="fi-FI" sz="2000" dirty="0" err="1">
                <a:solidFill>
                  <a:srgbClr val="E6E0E8"/>
                </a:solidFill>
              </a:rPr>
              <a:t>barggus</a:t>
            </a:r>
            <a:r>
              <a:rPr lang="fi-FI" sz="2000" dirty="0">
                <a:solidFill>
                  <a:srgbClr val="E6E0E8"/>
                </a:solidFill>
              </a:rPr>
              <a:t> ”Red </a:t>
            </a:r>
            <a:r>
              <a:rPr lang="fi-FI" sz="2000" dirty="0" err="1">
                <a:solidFill>
                  <a:srgbClr val="E6E0E8"/>
                </a:solidFill>
              </a:rPr>
              <a:t>ball</a:t>
            </a:r>
            <a:r>
              <a:rPr lang="fi-FI" sz="2000" dirty="0">
                <a:solidFill>
                  <a:srgbClr val="E6E0E8"/>
                </a:solidFill>
              </a:rPr>
              <a:t>” </a:t>
            </a:r>
          </a:p>
          <a:p>
            <a:pPr marL="457200" lvl="1" indent="0" algn="just">
              <a:lnSpc>
                <a:spcPct val="150000"/>
              </a:lnSpc>
              <a:buNone/>
            </a:pPr>
            <a:r>
              <a:rPr lang="fi-FI" sz="1600" dirty="0">
                <a:solidFill>
                  <a:srgbClr val="E6E0E8"/>
                </a:solidFill>
              </a:rPr>
              <a:t>• </a:t>
            </a:r>
            <a:r>
              <a:rPr lang="fi-FI" sz="1600" dirty="0" err="1">
                <a:solidFill>
                  <a:srgbClr val="E6E0E8"/>
                </a:solidFill>
              </a:rPr>
              <a:t>Ulbmil</a:t>
            </a:r>
            <a:r>
              <a:rPr lang="fi-FI" sz="1600" dirty="0">
                <a:solidFill>
                  <a:srgbClr val="E6E0E8"/>
                </a:solidFill>
              </a:rPr>
              <a:t>: </a:t>
            </a:r>
            <a:r>
              <a:rPr lang="fi-FI" sz="1600" dirty="0" err="1">
                <a:solidFill>
                  <a:srgbClr val="E6E0E8"/>
                </a:solidFill>
              </a:rPr>
              <a:t>oahppat</a:t>
            </a:r>
            <a:r>
              <a:rPr lang="fi-FI" sz="1600" dirty="0">
                <a:solidFill>
                  <a:srgbClr val="E6E0E8"/>
                </a:solidFill>
              </a:rPr>
              <a:t> </a:t>
            </a:r>
            <a:r>
              <a:rPr lang="fi-FI" sz="1600" dirty="0" err="1">
                <a:solidFill>
                  <a:srgbClr val="E6E0E8"/>
                </a:solidFill>
              </a:rPr>
              <a:t>eksperimentála</a:t>
            </a:r>
            <a:r>
              <a:rPr lang="fi-FI" sz="1600" dirty="0">
                <a:solidFill>
                  <a:srgbClr val="E6E0E8"/>
                </a:solidFill>
              </a:rPr>
              <a:t> </a:t>
            </a:r>
            <a:r>
              <a:rPr lang="fi-FI" sz="1600" dirty="0" err="1">
                <a:solidFill>
                  <a:srgbClr val="E6E0E8"/>
                </a:solidFill>
              </a:rPr>
              <a:t>vugiin</a:t>
            </a:r>
            <a:r>
              <a:rPr lang="fi-FI" sz="1600" dirty="0">
                <a:solidFill>
                  <a:srgbClr val="E6E0E8"/>
                </a:solidFill>
              </a:rPr>
              <a:t> </a:t>
            </a:r>
            <a:r>
              <a:rPr lang="fi-FI" sz="1600" dirty="0" err="1">
                <a:solidFill>
                  <a:srgbClr val="E6E0E8"/>
                </a:solidFill>
              </a:rPr>
              <a:t>dáidaga</a:t>
            </a:r>
            <a:r>
              <a:rPr lang="fi-FI" sz="1600" dirty="0">
                <a:solidFill>
                  <a:srgbClr val="E6E0E8"/>
                </a:solidFill>
              </a:rPr>
              <a:t> </a:t>
            </a:r>
            <a:r>
              <a:rPr lang="fi-FI" sz="1600" dirty="0" err="1">
                <a:solidFill>
                  <a:srgbClr val="E6E0E8"/>
                </a:solidFill>
              </a:rPr>
              <a:t>gaskaomiin</a:t>
            </a:r>
            <a:r>
              <a:rPr lang="fi-FI" sz="1600" dirty="0">
                <a:solidFill>
                  <a:srgbClr val="E6E0E8"/>
                </a:solidFill>
              </a:rPr>
              <a:t> </a:t>
            </a:r>
            <a:r>
              <a:rPr lang="fi-FI" sz="1600" dirty="0" err="1">
                <a:solidFill>
                  <a:srgbClr val="E6E0E8"/>
                </a:solidFill>
              </a:rPr>
              <a:t>jorbadasa</a:t>
            </a:r>
            <a:r>
              <a:rPr lang="fi-FI" sz="1600" dirty="0">
                <a:solidFill>
                  <a:srgbClr val="E6E0E8"/>
                </a:solidFill>
              </a:rPr>
              <a:t> </a:t>
            </a:r>
            <a:r>
              <a:rPr lang="fi-FI" sz="1600" dirty="0" err="1">
                <a:solidFill>
                  <a:srgbClr val="E6E0E8"/>
                </a:solidFill>
              </a:rPr>
              <a:t>hámi</a:t>
            </a:r>
            <a:r>
              <a:rPr lang="fi-FI" sz="1600" dirty="0">
                <a:solidFill>
                  <a:srgbClr val="E6E0E8"/>
                </a:solidFill>
              </a:rPr>
              <a:t>, </a:t>
            </a:r>
            <a:r>
              <a:rPr lang="fi-FI" sz="1600" dirty="0" err="1">
                <a:solidFill>
                  <a:srgbClr val="E6E0E8"/>
                </a:solidFill>
              </a:rPr>
              <a:t>suvrra</a:t>
            </a:r>
            <a:r>
              <a:rPr lang="fi-FI" sz="1600" dirty="0">
                <a:solidFill>
                  <a:srgbClr val="E6E0E8"/>
                </a:solidFill>
              </a:rPr>
              <a:t> ja </a:t>
            </a:r>
            <a:r>
              <a:rPr lang="fi-FI" sz="1600" dirty="0" err="1">
                <a:solidFill>
                  <a:srgbClr val="E6E0E8"/>
                </a:solidFill>
              </a:rPr>
              <a:t>básalaš</a:t>
            </a:r>
            <a:r>
              <a:rPr lang="fi-FI" sz="1600" dirty="0">
                <a:solidFill>
                  <a:srgbClr val="E6E0E8"/>
                </a:solidFill>
              </a:rPr>
              <a:t> </a:t>
            </a:r>
            <a:r>
              <a:rPr lang="fi-FI" sz="1600" dirty="0" err="1">
                <a:solidFill>
                  <a:srgbClr val="E6E0E8"/>
                </a:solidFill>
              </a:rPr>
              <a:t>ávdnasiid</a:t>
            </a:r>
            <a:r>
              <a:rPr lang="fi-FI" sz="1600" dirty="0">
                <a:solidFill>
                  <a:srgbClr val="E6E0E8"/>
                </a:solidFill>
              </a:rPr>
              <a:t> </a:t>
            </a:r>
            <a:r>
              <a:rPr lang="fi-FI" sz="1600" dirty="0" err="1">
                <a:solidFill>
                  <a:srgbClr val="E6E0E8"/>
                </a:solidFill>
              </a:rPr>
              <a:t>birra</a:t>
            </a:r>
            <a:r>
              <a:rPr lang="fi-FI" sz="1600" dirty="0">
                <a:solidFill>
                  <a:srgbClr val="E6E0E8"/>
                </a:solidFill>
              </a:rPr>
              <a:t> ja </a:t>
            </a:r>
            <a:r>
              <a:rPr lang="fi-FI" sz="1600" dirty="0" err="1">
                <a:solidFill>
                  <a:srgbClr val="E6E0E8"/>
                </a:solidFill>
              </a:rPr>
              <a:t>sarrida</a:t>
            </a:r>
            <a:r>
              <a:rPr lang="fi-FI" sz="1600" dirty="0">
                <a:solidFill>
                  <a:srgbClr val="E6E0E8"/>
                </a:solidFill>
              </a:rPr>
              <a:t> pH-</a:t>
            </a:r>
            <a:r>
              <a:rPr lang="fi-FI" sz="1600" dirty="0" err="1">
                <a:solidFill>
                  <a:srgbClr val="E6E0E8"/>
                </a:solidFill>
              </a:rPr>
              <a:t>indikáhtoriešvuođas</a:t>
            </a:r>
            <a:r>
              <a:rPr lang="fi-FI" sz="1600" dirty="0">
                <a:solidFill>
                  <a:srgbClr val="E6E0E8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9274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66597372-EFFD-4B06-80DB-D3315F5EC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2728A"/>
              </a:gs>
              <a:gs pos="52000">
                <a:srgbClr val="C9BCCC"/>
              </a:gs>
              <a:gs pos="83000">
                <a:srgbClr val="E6E0E8"/>
              </a:gs>
            </a:gsLst>
            <a:lin ang="10800000" scaled="1"/>
            <a:tileRect/>
          </a:gradFill>
          <a:effectLst>
            <a:outerShdw blurRad="50800" dist="50800" dir="5400000" sx="1000" sy="1000" algn="ctr" rotWithShape="0">
              <a:srgbClr val="000000">
                <a:alpha val="7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183FF72B-0D44-0009-8FED-A9EECEBD9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6051" y="470500"/>
            <a:ext cx="6129807" cy="5917000"/>
          </a:xfrm>
          <a:prstGeom prst="rect">
            <a:avLst/>
          </a:prstGeom>
          <a:solidFill>
            <a:srgbClr val="5F4B64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3ABE2A5-75B3-4EEF-94AF-9BB343EFBD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512" y="688675"/>
            <a:ext cx="5982381" cy="949469"/>
          </a:xfrm>
        </p:spPr>
        <p:txBody>
          <a:bodyPr>
            <a:noAutofit/>
          </a:bodyPr>
          <a:lstStyle/>
          <a:p>
            <a:pPr algn="l"/>
            <a:r>
              <a:rPr lang="fi-FI" sz="4800" dirty="0"/>
              <a:t>1. </a:t>
            </a:r>
            <a:r>
              <a:rPr lang="se-FI" dirty="0"/>
              <a:t>Jorbalágan sarrit </a:t>
            </a:r>
            <a:endParaRPr lang="fi-FI" sz="4800" dirty="0">
              <a:ea typeface="Calibri Light"/>
              <a:cs typeface="Calibri Light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2A8E597-2EF1-4384-B339-91BD7853A7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686" y="1957888"/>
            <a:ext cx="5610983" cy="4087202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algn="l"/>
            <a:r>
              <a:rPr lang="fi-FI" sz="1800" dirty="0" err="1"/>
              <a:t>Murjjiid</a:t>
            </a:r>
            <a:r>
              <a:rPr lang="fi-FI" sz="1800" dirty="0"/>
              <a:t> </a:t>
            </a:r>
            <a:r>
              <a:rPr lang="fi-FI" sz="1800" dirty="0" err="1"/>
              <a:t>jorba</a:t>
            </a:r>
            <a:r>
              <a:rPr lang="fi-FI" sz="1800" dirty="0"/>
              <a:t> </a:t>
            </a:r>
            <a:r>
              <a:rPr lang="fi-FI" sz="1800" dirty="0" err="1"/>
              <a:t>hápmi</a:t>
            </a:r>
            <a:r>
              <a:rPr lang="fi-FI" sz="1800" dirty="0"/>
              <a:t> </a:t>
            </a:r>
            <a:r>
              <a:rPr lang="fi-FI" sz="1800" dirty="0" err="1"/>
              <a:t>sárgumin</a:t>
            </a:r>
            <a:r>
              <a:rPr lang="fi-FI" sz="1800" dirty="0"/>
              <a:t> </a:t>
            </a:r>
            <a:r>
              <a:rPr lang="fi-FI" sz="1800" dirty="0" err="1"/>
              <a:t>sarridiid</a:t>
            </a:r>
            <a:r>
              <a:rPr lang="fi-FI" sz="1800" dirty="0"/>
              <a:t> ja sierra </a:t>
            </a:r>
            <a:r>
              <a:rPr lang="fi-FI" sz="1800" dirty="0" err="1"/>
              <a:t>neavvuid</a:t>
            </a:r>
            <a:r>
              <a:rPr lang="fi-FI" sz="1800" dirty="0"/>
              <a:t> </a:t>
            </a:r>
            <a:r>
              <a:rPr lang="fi-FI" sz="1800" dirty="0" err="1"/>
              <a:t>geavahemiin</a:t>
            </a:r>
            <a:endParaRPr lang="fi-FI" sz="1800" dirty="0"/>
          </a:p>
          <a:p>
            <a:pPr algn="l"/>
            <a:endParaRPr lang="fi-FI" sz="1800" dirty="0"/>
          </a:p>
          <a:p>
            <a:pPr algn="l"/>
            <a:r>
              <a:rPr lang="fi-FI" sz="1800" dirty="0"/>
              <a:t>• </a:t>
            </a:r>
            <a:r>
              <a:rPr lang="fi-FI" sz="1800" dirty="0" err="1"/>
              <a:t>Sárggo</a:t>
            </a:r>
            <a:r>
              <a:rPr lang="fi-FI" sz="1800" dirty="0"/>
              <a:t> </a:t>
            </a:r>
            <a:r>
              <a:rPr lang="fi-FI" sz="1800" dirty="0" err="1"/>
              <a:t>báhpárii</a:t>
            </a:r>
            <a:r>
              <a:rPr lang="fi-FI" sz="1800" dirty="0"/>
              <a:t> </a:t>
            </a:r>
            <a:r>
              <a:rPr lang="fi-FI" sz="1800" dirty="0" err="1"/>
              <a:t>iešguđetlágan</a:t>
            </a:r>
            <a:r>
              <a:rPr lang="fi-FI" sz="1800" dirty="0"/>
              <a:t> </a:t>
            </a:r>
            <a:r>
              <a:rPr lang="fi-FI" sz="1800" dirty="0" err="1"/>
              <a:t>sarridiid</a:t>
            </a:r>
            <a:r>
              <a:rPr lang="fi-FI" sz="1800" dirty="0"/>
              <a:t> sierra </a:t>
            </a:r>
            <a:r>
              <a:rPr lang="fi-FI" sz="1800" dirty="0" err="1"/>
              <a:t>sárgungaskaomiiguin</a:t>
            </a:r>
            <a:r>
              <a:rPr lang="fi-FI" sz="1800" dirty="0"/>
              <a:t> </a:t>
            </a:r>
          </a:p>
          <a:p>
            <a:pPr algn="l"/>
            <a:r>
              <a:rPr lang="fi-FI" sz="1800" b="1" dirty="0" err="1"/>
              <a:t>Dárbašat</a:t>
            </a:r>
            <a:r>
              <a:rPr lang="fi-FI" sz="1800" b="1" dirty="0"/>
              <a:t>: </a:t>
            </a:r>
            <a:r>
              <a:rPr lang="fi-FI" sz="1800" dirty="0"/>
              <a:t>A3 </a:t>
            </a:r>
            <a:r>
              <a:rPr lang="fi-FI" sz="1800" dirty="0" err="1"/>
              <a:t>bábir</a:t>
            </a:r>
            <a:r>
              <a:rPr lang="fi-FI" sz="1800" dirty="0"/>
              <a:t>, </a:t>
            </a:r>
            <a:r>
              <a:rPr lang="fi-FI" sz="1800" dirty="0" err="1"/>
              <a:t>sierralágan</a:t>
            </a:r>
            <a:r>
              <a:rPr lang="fi-FI" sz="1800" dirty="0"/>
              <a:t> </a:t>
            </a:r>
            <a:r>
              <a:rPr lang="fi-FI" sz="1800" dirty="0" err="1"/>
              <a:t>sárgungaskaoamit</a:t>
            </a:r>
            <a:r>
              <a:rPr lang="fi-FI" sz="1800" dirty="0"/>
              <a:t>, </a:t>
            </a:r>
            <a:r>
              <a:rPr lang="fi-FI" sz="1800" dirty="0" err="1"/>
              <a:t>dego</a:t>
            </a:r>
            <a:r>
              <a:rPr lang="fi-FI" sz="1800" dirty="0"/>
              <a:t> </a:t>
            </a:r>
            <a:r>
              <a:rPr lang="fi-FI" sz="1800" dirty="0" err="1"/>
              <a:t>bliánta</a:t>
            </a:r>
            <a:r>
              <a:rPr lang="fi-FI" sz="1800" dirty="0"/>
              <a:t>, </a:t>
            </a:r>
            <a:r>
              <a:rPr lang="fi-FI" sz="1800" dirty="0" err="1"/>
              <a:t>tušša</a:t>
            </a:r>
            <a:r>
              <a:rPr lang="fi-FI" sz="1800" dirty="0"/>
              <a:t>, </a:t>
            </a:r>
            <a:r>
              <a:rPr lang="fi-FI" sz="1800" dirty="0" err="1"/>
              <a:t>čitna</a:t>
            </a:r>
            <a:r>
              <a:rPr lang="fi-FI" sz="1800" dirty="0"/>
              <a:t>, </a:t>
            </a:r>
            <a:r>
              <a:rPr lang="fi-FI" sz="1800" dirty="0" err="1"/>
              <a:t>litnu</a:t>
            </a:r>
            <a:r>
              <a:rPr lang="fi-FI" sz="1800" dirty="0"/>
              <a:t>, </a:t>
            </a:r>
            <a:r>
              <a:rPr lang="fi-FI" sz="1800" dirty="0" err="1"/>
              <a:t>akvareallat</a:t>
            </a:r>
            <a:r>
              <a:rPr lang="fi-FI" sz="1800" dirty="0"/>
              <a:t>, </a:t>
            </a:r>
            <a:r>
              <a:rPr lang="fi-FI" sz="1800" dirty="0" err="1"/>
              <a:t>krihtat</a:t>
            </a:r>
            <a:r>
              <a:rPr lang="fi-FI" sz="1800" dirty="0"/>
              <a:t>, </a:t>
            </a:r>
            <a:r>
              <a:rPr lang="fi-FI" sz="1800" dirty="0" err="1"/>
              <a:t>cocktailasággi</a:t>
            </a:r>
            <a:r>
              <a:rPr lang="fi-FI" sz="1800" dirty="0"/>
              <a:t> ja </a:t>
            </a:r>
            <a:r>
              <a:rPr lang="fi-FI" sz="1800" dirty="0" err="1"/>
              <a:t>bleahkka</a:t>
            </a:r>
            <a:r>
              <a:rPr lang="fi-FI" sz="1800" dirty="0"/>
              <a:t>/</a:t>
            </a:r>
            <a:r>
              <a:rPr lang="fi-FI" sz="1800" dirty="0" err="1"/>
              <a:t>garra</a:t>
            </a:r>
            <a:r>
              <a:rPr lang="fi-FI" sz="1800" dirty="0"/>
              <a:t> </a:t>
            </a:r>
            <a:r>
              <a:rPr lang="fi-FI" sz="1800" dirty="0" err="1"/>
              <a:t>káffe</a:t>
            </a:r>
            <a:r>
              <a:rPr lang="fi-FI" sz="1800" dirty="0"/>
              <a:t> </a:t>
            </a:r>
          </a:p>
          <a:p>
            <a:pPr algn="l"/>
            <a:r>
              <a:rPr lang="fi-FI" sz="1800" dirty="0" err="1"/>
              <a:t>Sáhtát</a:t>
            </a:r>
            <a:r>
              <a:rPr lang="fi-FI" sz="1800" dirty="0"/>
              <a:t> </a:t>
            </a:r>
            <a:r>
              <a:rPr lang="fi-FI" sz="1800" dirty="0" err="1"/>
              <a:t>geavahit</a:t>
            </a:r>
            <a:r>
              <a:rPr lang="fi-FI" sz="1800" dirty="0"/>
              <a:t> </a:t>
            </a:r>
            <a:r>
              <a:rPr lang="fi-FI" sz="1800" dirty="0" err="1"/>
              <a:t>friddja</a:t>
            </a:r>
            <a:r>
              <a:rPr lang="fi-FI" sz="1800" dirty="0"/>
              <a:t> </a:t>
            </a:r>
            <a:r>
              <a:rPr lang="fi-FI" sz="1800" dirty="0" err="1"/>
              <a:t>iešguđetlágan</a:t>
            </a:r>
            <a:r>
              <a:rPr lang="fi-FI" sz="1800" dirty="0"/>
              <a:t> </a:t>
            </a:r>
            <a:r>
              <a:rPr lang="fi-FI" sz="1800" dirty="0" err="1"/>
              <a:t>sárgungaskaomiid</a:t>
            </a:r>
            <a:r>
              <a:rPr lang="fi-FI" sz="1800" dirty="0"/>
              <a:t> </a:t>
            </a:r>
            <a:r>
              <a:rPr lang="fi-FI" sz="1800" dirty="0" err="1"/>
              <a:t>dahje</a:t>
            </a:r>
            <a:r>
              <a:rPr lang="fi-FI" sz="1800" dirty="0"/>
              <a:t> </a:t>
            </a:r>
            <a:r>
              <a:rPr lang="fi-FI" sz="1800" dirty="0" err="1"/>
              <a:t>málaid</a:t>
            </a:r>
            <a:r>
              <a:rPr lang="fi-FI" sz="1800" dirty="0"/>
              <a:t>, </a:t>
            </a:r>
            <a:r>
              <a:rPr lang="fi-FI" sz="1800" dirty="0" err="1"/>
              <a:t>mat</a:t>
            </a:r>
            <a:r>
              <a:rPr lang="fi-FI" sz="1800" dirty="0"/>
              <a:t> </a:t>
            </a:r>
            <a:r>
              <a:rPr lang="fi-FI" sz="1800" dirty="0" err="1"/>
              <a:t>dus</a:t>
            </a:r>
            <a:r>
              <a:rPr lang="fi-FI" sz="1800" dirty="0"/>
              <a:t> </a:t>
            </a:r>
            <a:r>
              <a:rPr lang="fi-FI" sz="1800" dirty="0" err="1"/>
              <a:t>leat</a:t>
            </a:r>
            <a:r>
              <a:rPr lang="fi-FI" sz="1800" dirty="0"/>
              <a:t> </a:t>
            </a:r>
            <a:r>
              <a:rPr lang="fi-FI" sz="1800" dirty="0" err="1"/>
              <a:t>geavahan</a:t>
            </a:r>
            <a:r>
              <a:rPr lang="fi-FI" sz="1800" dirty="0"/>
              <a:t> </a:t>
            </a:r>
            <a:r>
              <a:rPr lang="fi-FI" sz="1800" dirty="0" err="1"/>
              <a:t>láhkai</a:t>
            </a:r>
            <a:r>
              <a:rPr lang="fi-FI" sz="1800" dirty="0"/>
              <a:t>.</a:t>
            </a:r>
          </a:p>
          <a:p>
            <a:pPr algn="l"/>
            <a:r>
              <a:rPr lang="fi-FI" sz="1800" b="1" dirty="0" err="1"/>
              <a:t>Geahččal</a:t>
            </a:r>
            <a:r>
              <a:rPr lang="fi-FI" sz="1800" b="1" dirty="0"/>
              <a:t> </a:t>
            </a:r>
            <a:r>
              <a:rPr lang="fi-FI" sz="1800" b="1" dirty="0" err="1"/>
              <a:t>iešguđetlágan</a:t>
            </a:r>
            <a:r>
              <a:rPr lang="fi-FI" sz="1800" b="1" dirty="0"/>
              <a:t> </a:t>
            </a:r>
            <a:r>
              <a:rPr lang="fi-FI" sz="1800" b="1" dirty="0" err="1"/>
              <a:t>stiillaid</a:t>
            </a:r>
            <a:r>
              <a:rPr lang="fi-FI" sz="1800" b="1" dirty="0"/>
              <a:t>: </a:t>
            </a:r>
            <a:r>
              <a:rPr lang="fi-FI" sz="1800" dirty="0" err="1"/>
              <a:t>sárggo</a:t>
            </a:r>
            <a:r>
              <a:rPr lang="fi-FI" sz="1800" dirty="0"/>
              <a:t> </a:t>
            </a:r>
            <a:r>
              <a:rPr lang="fi-FI" sz="1800" dirty="0" err="1"/>
              <a:t>geahppadit</a:t>
            </a:r>
            <a:r>
              <a:rPr lang="fi-FI" sz="1800" dirty="0"/>
              <a:t>, </a:t>
            </a:r>
            <a:r>
              <a:rPr lang="fi-FI" sz="1800" dirty="0" err="1"/>
              <a:t>deatte</a:t>
            </a:r>
            <a:r>
              <a:rPr lang="fi-FI" sz="1800" dirty="0"/>
              <a:t> </a:t>
            </a:r>
            <a:r>
              <a:rPr lang="fi-FI" sz="1800" dirty="0" err="1"/>
              <a:t>garrasit</a:t>
            </a:r>
            <a:r>
              <a:rPr lang="fi-FI" sz="1800" dirty="0"/>
              <a:t>, </a:t>
            </a:r>
            <a:r>
              <a:rPr lang="fi-FI" sz="1800" dirty="0" err="1"/>
              <a:t>sárggo</a:t>
            </a:r>
            <a:r>
              <a:rPr lang="fi-FI" sz="1800" dirty="0"/>
              <a:t> </a:t>
            </a:r>
            <a:r>
              <a:rPr lang="fi-FI" sz="1800" dirty="0" err="1"/>
              <a:t>sarridiid</a:t>
            </a:r>
            <a:r>
              <a:rPr lang="fi-FI" sz="1800" dirty="0"/>
              <a:t> </a:t>
            </a:r>
            <a:r>
              <a:rPr lang="fi-FI" sz="1800" dirty="0" err="1"/>
              <a:t>sihke</a:t>
            </a:r>
            <a:r>
              <a:rPr lang="fi-FI" sz="1800" dirty="0"/>
              <a:t> gurut </a:t>
            </a:r>
            <a:r>
              <a:rPr lang="fi-FI" sz="1800" dirty="0" err="1"/>
              <a:t>ahte</a:t>
            </a:r>
            <a:r>
              <a:rPr lang="fi-FI" sz="1800" dirty="0"/>
              <a:t> </a:t>
            </a:r>
            <a:r>
              <a:rPr lang="fi-FI" sz="1800" dirty="0" err="1"/>
              <a:t>olgeš</a:t>
            </a:r>
            <a:r>
              <a:rPr lang="fi-FI" sz="1800" dirty="0"/>
              <a:t> </a:t>
            </a:r>
            <a:r>
              <a:rPr lang="fi-FI" sz="1800" dirty="0" err="1"/>
              <a:t>gieđain</a:t>
            </a:r>
            <a:r>
              <a:rPr lang="fi-FI" sz="1800" dirty="0"/>
              <a:t>. </a:t>
            </a:r>
            <a:r>
              <a:rPr lang="fi-FI" sz="1800" dirty="0" err="1"/>
              <a:t>Geahččal</a:t>
            </a:r>
            <a:r>
              <a:rPr lang="fi-FI" sz="1800" dirty="0"/>
              <a:t> </a:t>
            </a:r>
            <a:r>
              <a:rPr lang="fi-FI" sz="1800" dirty="0" err="1"/>
              <a:t>maid</a:t>
            </a:r>
            <a:r>
              <a:rPr lang="fi-FI" sz="1800" dirty="0"/>
              <a:t> </a:t>
            </a:r>
            <a:r>
              <a:rPr lang="fi-FI" sz="1800" dirty="0" err="1"/>
              <a:t>sárgut</a:t>
            </a:r>
            <a:r>
              <a:rPr lang="fi-FI" sz="1800" dirty="0"/>
              <a:t> </a:t>
            </a:r>
            <a:r>
              <a:rPr lang="fi-FI" sz="1800" dirty="0" err="1"/>
              <a:t>guktuin</a:t>
            </a:r>
            <a:r>
              <a:rPr lang="fi-FI" sz="1800" dirty="0"/>
              <a:t> </a:t>
            </a:r>
            <a:r>
              <a:rPr lang="fi-FI" sz="1800" dirty="0" err="1"/>
              <a:t>gieđain</a:t>
            </a:r>
            <a:r>
              <a:rPr lang="fi-FI" sz="1800" dirty="0"/>
              <a:t> </a:t>
            </a:r>
            <a:r>
              <a:rPr lang="fi-FI" sz="1800" dirty="0" err="1"/>
              <a:t>oktanaga</a:t>
            </a:r>
            <a:r>
              <a:rPr lang="fi-FI" sz="1800" dirty="0"/>
              <a:t>. </a:t>
            </a:r>
          </a:p>
          <a:p>
            <a:pPr algn="l"/>
            <a:endParaRPr lang="fi-FI" sz="1800" dirty="0"/>
          </a:p>
          <a:p>
            <a:pPr algn="l"/>
            <a:r>
              <a:rPr lang="fi-FI" sz="1800" dirty="0" err="1"/>
              <a:t>Dutkka</a:t>
            </a:r>
            <a:r>
              <a:rPr lang="fi-FI" sz="1800" dirty="0"/>
              <a:t> </a:t>
            </a:r>
            <a:r>
              <a:rPr lang="fi-FI" sz="1800" dirty="0" err="1"/>
              <a:t>iežat</a:t>
            </a:r>
            <a:r>
              <a:rPr lang="fi-FI" sz="1800" dirty="0"/>
              <a:t> </a:t>
            </a:r>
            <a:r>
              <a:rPr lang="fi-FI" sz="1800" dirty="0" err="1"/>
              <a:t>sarridiid</a:t>
            </a:r>
            <a:r>
              <a:rPr lang="fi-FI" sz="1800" dirty="0"/>
              <a:t> </a:t>
            </a:r>
            <a:r>
              <a:rPr lang="fi-FI" sz="1800" dirty="0" err="1"/>
              <a:t>luonddu</a:t>
            </a:r>
            <a:r>
              <a:rPr lang="fi-FI" sz="1800" dirty="0"/>
              <a:t>. </a:t>
            </a:r>
            <a:r>
              <a:rPr lang="fi-FI" sz="1800" dirty="0" err="1"/>
              <a:t>Makkárat</a:t>
            </a:r>
            <a:r>
              <a:rPr lang="fi-FI" sz="1800" dirty="0"/>
              <a:t> dat </a:t>
            </a:r>
            <a:r>
              <a:rPr lang="fi-FI" sz="1800" dirty="0" err="1"/>
              <a:t>leat</a:t>
            </a:r>
            <a:r>
              <a:rPr lang="fi-FI" sz="1800" dirty="0"/>
              <a:t>? </a:t>
            </a:r>
            <a:r>
              <a:rPr lang="fi-FI" sz="1800" dirty="0" err="1"/>
              <a:t>Leatgo</a:t>
            </a:r>
            <a:r>
              <a:rPr lang="fi-FI" sz="1800" dirty="0"/>
              <a:t> dat </a:t>
            </a:r>
            <a:r>
              <a:rPr lang="fi-FI" sz="1800" dirty="0" err="1"/>
              <a:t>unnit</a:t>
            </a:r>
            <a:r>
              <a:rPr lang="fi-FI" sz="1800" dirty="0"/>
              <a:t>, </a:t>
            </a:r>
            <a:r>
              <a:rPr lang="fi-FI" sz="1800" dirty="0" err="1"/>
              <a:t>stuorrát</a:t>
            </a:r>
            <a:r>
              <a:rPr lang="fi-FI" sz="1800" dirty="0"/>
              <a:t>, </a:t>
            </a:r>
            <a:r>
              <a:rPr lang="fi-FI" sz="1800" dirty="0" err="1"/>
              <a:t>rekčon</a:t>
            </a:r>
            <a:r>
              <a:rPr lang="fi-FI" sz="1800" dirty="0"/>
              <a:t>, </a:t>
            </a:r>
            <a:r>
              <a:rPr lang="fi-FI" sz="1800" dirty="0" err="1"/>
              <a:t>guhkolaččat</a:t>
            </a:r>
            <a:r>
              <a:rPr lang="fi-FI" sz="1800" dirty="0"/>
              <a:t>, </a:t>
            </a:r>
            <a:r>
              <a:rPr lang="fi-FI" sz="1800" dirty="0" err="1"/>
              <a:t>jorbasat</a:t>
            </a:r>
            <a:r>
              <a:rPr lang="fi-FI" sz="1800" dirty="0"/>
              <a:t>, </a:t>
            </a:r>
            <a:r>
              <a:rPr lang="fi-FI" sz="1800" dirty="0" err="1"/>
              <a:t>ilolaččat</a:t>
            </a:r>
            <a:r>
              <a:rPr lang="fi-FI" sz="1800" dirty="0"/>
              <a:t>, </a:t>
            </a:r>
            <a:r>
              <a:rPr lang="fi-FI" sz="1800" dirty="0" err="1"/>
              <a:t>morašlaččat</a:t>
            </a:r>
            <a:r>
              <a:rPr lang="fi-FI" sz="1800" dirty="0"/>
              <a:t>, nuorat, </a:t>
            </a:r>
            <a:r>
              <a:rPr lang="fi-FI" sz="1800" dirty="0" err="1"/>
              <a:t>boarrásat</a:t>
            </a:r>
            <a:r>
              <a:rPr lang="fi-FI" sz="1800" dirty="0"/>
              <a:t>? </a:t>
            </a:r>
            <a:r>
              <a:rPr lang="fi-FI" sz="1800" dirty="0" err="1"/>
              <a:t>Sáhtát</a:t>
            </a:r>
            <a:r>
              <a:rPr lang="fi-FI" sz="1800" dirty="0"/>
              <a:t> </a:t>
            </a:r>
            <a:r>
              <a:rPr lang="fi-FI" sz="1800" dirty="0" err="1"/>
              <a:t>maiddái</a:t>
            </a:r>
            <a:r>
              <a:rPr lang="fi-FI" sz="1800" dirty="0"/>
              <a:t> </a:t>
            </a:r>
            <a:r>
              <a:rPr lang="fi-FI" sz="1800" dirty="0" err="1"/>
              <a:t>nammadit</a:t>
            </a:r>
            <a:r>
              <a:rPr lang="fi-FI" sz="1800" dirty="0"/>
              <a:t> </a:t>
            </a:r>
            <a:r>
              <a:rPr lang="fi-FI" sz="1800" dirty="0" err="1"/>
              <a:t>iežat</a:t>
            </a:r>
            <a:r>
              <a:rPr lang="fi-FI" sz="1800" dirty="0"/>
              <a:t> </a:t>
            </a:r>
            <a:r>
              <a:rPr lang="fi-FI" sz="1800" dirty="0" err="1"/>
              <a:t>sarridiid</a:t>
            </a:r>
            <a:r>
              <a:rPr lang="fi-FI" sz="1800" dirty="0"/>
              <a:t>. </a:t>
            </a:r>
            <a:r>
              <a:rPr lang="fi-FI" sz="1800" dirty="0" err="1"/>
              <a:t>Čále</a:t>
            </a:r>
            <a:r>
              <a:rPr lang="fi-FI" sz="1800" dirty="0"/>
              <a:t> </a:t>
            </a:r>
            <a:r>
              <a:rPr lang="fi-FI" sz="1800" dirty="0" err="1"/>
              <a:t>vástádusaidat</a:t>
            </a:r>
            <a:r>
              <a:rPr lang="fi-FI" sz="1800" dirty="0"/>
              <a:t> </a:t>
            </a:r>
            <a:r>
              <a:rPr lang="fi-FI" sz="1800" dirty="0" err="1"/>
              <a:t>muitui</a:t>
            </a:r>
            <a:r>
              <a:rPr lang="fi-FI" sz="1800" dirty="0"/>
              <a:t>.</a:t>
            </a:r>
          </a:p>
          <a:p>
            <a:pPr algn="l"/>
            <a:endParaRPr lang="fi-FI" sz="1800" dirty="0"/>
          </a:p>
        </p:txBody>
      </p:sp>
      <p:pic>
        <p:nvPicPr>
          <p:cNvPr id="6" name="Kuva 6" descr="Sierra teknihkain sárgojuvvon ja málejuvvon jorba hámit akvareallabáhpáris govvemin sierralágan sarridiid. Govain maid peannat, káffegohppa ja litnu">
            <a:extLst>
              <a:ext uri="{FF2B5EF4-FFF2-40B4-BE49-F238E27FC236}">
                <a16:creationId xmlns:a16="http://schemas.microsoft.com/office/drawing/2014/main" id="{A6AE6455-006F-5A4B-61BB-ED9575D72E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colorTemperature colorTemp="6416"/>
                    </a14:imgEffect>
                    <a14:imgEffect>
                      <a14:brightnessContrast bright="6000" contras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2304" y="470500"/>
            <a:ext cx="4862507" cy="5917000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90790EC1-0015-4723-A764-EB2E7C3B5400}"/>
              </a:ext>
            </a:extLst>
          </p:cNvPr>
          <p:cNvSpPr txBox="1"/>
          <p:nvPr/>
        </p:nvSpPr>
        <p:spPr>
          <a:xfrm>
            <a:off x="9489062" y="3755268"/>
            <a:ext cx="141514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e-FI" sz="900" dirty="0">
                <a:highlight>
                  <a:srgbClr val="C0C0C0"/>
                </a:highlight>
              </a:rPr>
              <a:t>Stuorra ”dájáskan” sarrit</a:t>
            </a:r>
            <a:endParaRPr lang="fi-FI" sz="900" dirty="0">
              <a:highlight>
                <a:srgbClr val="C0C0C0"/>
              </a:highlight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A8E28EC-9F12-0330-CCEC-FF9695C1DAFA}"/>
              </a:ext>
            </a:extLst>
          </p:cNvPr>
          <p:cNvSpPr txBox="1"/>
          <p:nvPr/>
        </p:nvSpPr>
        <p:spPr>
          <a:xfrm>
            <a:off x="6355333" y="3825388"/>
            <a:ext cx="1524995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e-FI" sz="900" dirty="0">
                <a:highlight>
                  <a:srgbClr val="C0C0C0"/>
                </a:highlight>
              </a:rPr>
              <a:t>Roamššas sarritboaran </a:t>
            </a:r>
            <a:endParaRPr lang="fi-FI" sz="900" dirty="0">
              <a:highlight>
                <a:srgbClr val="C0C0C0"/>
              </a:highlight>
              <a:ea typeface="Calibri"/>
              <a:cs typeface="Calibri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48A09021-E406-563A-EF1E-E363FDA535F7}"/>
              </a:ext>
            </a:extLst>
          </p:cNvPr>
          <p:cNvSpPr txBox="1"/>
          <p:nvPr/>
        </p:nvSpPr>
        <p:spPr>
          <a:xfrm>
            <a:off x="8178339" y="999785"/>
            <a:ext cx="12804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900" dirty="0">
                <a:highlight>
                  <a:srgbClr val="C0C0C0"/>
                </a:highlight>
                <a:ea typeface="Calibri"/>
                <a:cs typeface="Calibri"/>
              </a:rPr>
              <a:t>Unni, </a:t>
            </a:r>
            <a:r>
              <a:rPr lang="fi-FI" sz="900" dirty="0" err="1">
                <a:highlight>
                  <a:srgbClr val="C0C0C0"/>
                </a:highlight>
                <a:ea typeface="Calibri"/>
                <a:cs typeface="Calibri"/>
              </a:rPr>
              <a:t>muhto</a:t>
            </a:r>
            <a:r>
              <a:rPr lang="fi-FI" sz="900" dirty="0">
                <a:highlight>
                  <a:srgbClr val="C0C0C0"/>
                </a:highlight>
                <a:ea typeface="Calibri"/>
                <a:cs typeface="Calibri"/>
              </a:rPr>
              <a:t> </a:t>
            </a:r>
            <a:r>
              <a:rPr lang="fi-FI" sz="900" dirty="0" err="1">
                <a:highlight>
                  <a:srgbClr val="C0C0C0"/>
                </a:highlight>
                <a:ea typeface="Calibri"/>
                <a:cs typeface="Calibri"/>
              </a:rPr>
              <a:t>rivttes</a:t>
            </a:r>
            <a:r>
              <a:rPr lang="fi-FI" sz="900" dirty="0">
                <a:highlight>
                  <a:srgbClr val="C0C0C0"/>
                </a:highlight>
                <a:ea typeface="Calibri"/>
                <a:cs typeface="Calibri"/>
              </a:rPr>
              <a:t> </a:t>
            </a:r>
            <a:r>
              <a:rPr lang="fi-FI" sz="900" dirty="0" err="1">
                <a:highlight>
                  <a:srgbClr val="C0C0C0"/>
                </a:highlight>
                <a:ea typeface="Calibri"/>
                <a:cs typeface="Calibri"/>
              </a:rPr>
              <a:t>čáppa</a:t>
            </a:r>
            <a:r>
              <a:rPr lang="fi-FI" sz="900" dirty="0">
                <a:highlight>
                  <a:srgbClr val="C0C0C0"/>
                </a:highlight>
                <a:ea typeface="Calibri"/>
                <a:cs typeface="Calibri"/>
              </a:rPr>
              <a:t> </a:t>
            </a:r>
            <a:r>
              <a:rPr lang="fi-FI" sz="900" dirty="0" err="1">
                <a:highlight>
                  <a:srgbClr val="C0C0C0"/>
                </a:highlight>
                <a:ea typeface="Calibri"/>
                <a:cs typeface="Calibri"/>
              </a:rPr>
              <a:t>vávvásarrit</a:t>
            </a:r>
            <a:r>
              <a:rPr lang="fi-FI" sz="900" dirty="0">
                <a:highlight>
                  <a:srgbClr val="C0C0C0"/>
                </a:highlight>
                <a:ea typeface="Calibri"/>
                <a:cs typeface="Calibri"/>
              </a:rPr>
              <a:t> 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50A97658-4484-0AC2-9E96-8AB81BA09C46}"/>
              </a:ext>
            </a:extLst>
          </p:cNvPr>
          <p:cNvSpPr txBox="1"/>
          <p:nvPr/>
        </p:nvSpPr>
        <p:spPr>
          <a:xfrm>
            <a:off x="8482815" y="2637065"/>
            <a:ext cx="7700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e-FI" sz="900" dirty="0">
                <a:highlight>
                  <a:srgbClr val="C0C0C0"/>
                </a:highlight>
              </a:rPr>
              <a:t>Dievaslaš jorbbas </a:t>
            </a:r>
            <a:endParaRPr lang="fi-FI" sz="900" dirty="0">
              <a:highlight>
                <a:srgbClr val="C0C0C0"/>
              </a:highlight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4CAEC55C-9311-8280-7675-C35DB1D4CAB5}"/>
              </a:ext>
            </a:extLst>
          </p:cNvPr>
          <p:cNvSpPr txBox="1"/>
          <p:nvPr/>
        </p:nvSpPr>
        <p:spPr>
          <a:xfrm>
            <a:off x="9972134" y="5427171"/>
            <a:ext cx="155267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800" dirty="0" err="1">
                <a:highlight>
                  <a:srgbClr val="C0C0C0"/>
                </a:highlight>
                <a:ea typeface="Calibri"/>
                <a:cs typeface="Calibri"/>
              </a:rPr>
              <a:t>Dárbašat</a:t>
            </a:r>
            <a:r>
              <a:rPr lang="fi-FI" sz="800" dirty="0">
                <a:highlight>
                  <a:srgbClr val="C0C0C0"/>
                </a:highlight>
                <a:ea typeface="Calibri"/>
                <a:cs typeface="Calibri"/>
              </a:rPr>
              <a:t> </a:t>
            </a:r>
            <a:r>
              <a:rPr lang="fi-FI" sz="800" dirty="0" err="1">
                <a:highlight>
                  <a:srgbClr val="C0C0C0"/>
                </a:highlight>
                <a:ea typeface="Calibri"/>
                <a:cs typeface="Calibri"/>
              </a:rPr>
              <a:t>ovdamearkabarggus</a:t>
            </a:r>
            <a:r>
              <a:rPr lang="fi-FI" sz="800" dirty="0">
                <a:highlight>
                  <a:srgbClr val="C0C0C0"/>
                </a:highlight>
                <a:ea typeface="Calibri"/>
                <a:cs typeface="Calibri"/>
              </a:rPr>
              <a:t>: </a:t>
            </a:r>
            <a:r>
              <a:rPr lang="fi-FI" sz="800" dirty="0" err="1">
                <a:highlight>
                  <a:srgbClr val="C0C0C0"/>
                </a:highlight>
                <a:ea typeface="Calibri"/>
                <a:cs typeface="Calibri"/>
              </a:rPr>
              <a:t>káffe</a:t>
            </a:r>
            <a:r>
              <a:rPr lang="fi-FI" sz="800" dirty="0">
                <a:highlight>
                  <a:srgbClr val="C0C0C0"/>
                </a:highlight>
                <a:ea typeface="Calibri"/>
                <a:cs typeface="Calibri"/>
              </a:rPr>
              <a:t> </a:t>
            </a:r>
            <a:r>
              <a:rPr lang="fi-FI" sz="800" dirty="0" err="1">
                <a:highlight>
                  <a:srgbClr val="C0C0C0"/>
                </a:highlight>
                <a:ea typeface="Calibri"/>
                <a:cs typeface="Calibri"/>
              </a:rPr>
              <a:t>málan</a:t>
            </a:r>
            <a:r>
              <a:rPr lang="fi-FI" sz="800" dirty="0">
                <a:highlight>
                  <a:srgbClr val="C0C0C0"/>
                </a:highlight>
                <a:ea typeface="Calibri"/>
                <a:cs typeface="Calibri"/>
              </a:rPr>
              <a:t>, </a:t>
            </a:r>
            <a:r>
              <a:rPr lang="fi-FI" sz="800" dirty="0" err="1">
                <a:highlight>
                  <a:srgbClr val="C0C0C0"/>
                </a:highlight>
                <a:ea typeface="Calibri"/>
                <a:cs typeface="Calibri"/>
              </a:rPr>
              <a:t>jiekŋasarrit</a:t>
            </a:r>
            <a:r>
              <a:rPr lang="fi-FI" sz="800" dirty="0">
                <a:highlight>
                  <a:srgbClr val="C0C0C0"/>
                </a:highlight>
                <a:ea typeface="Calibri"/>
                <a:cs typeface="Calibri"/>
              </a:rPr>
              <a:t> </a:t>
            </a:r>
            <a:r>
              <a:rPr lang="fi-FI" sz="800" dirty="0" err="1">
                <a:highlight>
                  <a:srgbClr val="C0C0C0"/>
                </a:highlight>
                <a:ea typeface="Calibri"/>
                <a:cs typeface="Calibri"/>
              </a:rPr>
              <a:t>sárgungaskaoapmin</a:t>
            </a:r>
            <a:r>
              <a:rPr lang="fi-FI" sz="800" dirty="0">
                <a:highlight>
                  <a:srgbClr val="C0C0C0"/>
                </a:highlight>
                <a:ea typeface="Calibri"/>
                <a:cs typeface="Calibri"/>
              </a:rPr>
              <a:t>, </a:t>
            </a:r>
            <a:r>
              <a:rPr lang="fi-FI" sz="800" dirty="0" err="1">
                <a:highlight>
                  <a:srgbClr val="C0C0C0"/>
                </a:highlight>
                <a:ea typeface="Calibri"/>
                <a:cs typeface="Calibri"/>
              </a:rPr>
              <a:t>tušša</a:t>
            </a:r>
            <a:r>
              <a:rPr lang="fi-FI" sz="800" dirty="0">
                <a:highlight>
                  <a:srgbClr val="C0C0C0"/>
                </a:highlight>
                <a:ea typeface="Calibri"/>
                <a:cs typeface="Calibri"/>
              </a:rPr>
              <a:t>, </a:t>
            </a:r>
            <a:r>
              <a:rPr lang="fi-FI" sz="800" dirty="0" err="1">
                <a:highlight>
                  <a:srgbClr val="C0C0C0"/>
                </a:highlight>
                <a:ea typeface="Calibri"/>
                <a:cs typeface="Calibri"/>
              </a:rPr>
              <a:t>muorraivdni</a:t>
            </a:r>
            <a:r>
              <a:rPr lang="fi-FI" sz="800" dirty="0">
                <a:highlight>
                  <a:srgbClr val="C0C0C0"/>
                </a:highlight>
                <a:ea typeface="Calibri"/>
                <a:cs typeface="Calibri"/>
              </a:rPr>
              <a:t>, </a:t>
            </a:r>
            <a:r>
              <a:rPr lang="fi-FI" sz="800" dirty="0" err="1">
                <a:highlight>
                  <a:srgbClr val="C0C0C0"/>
                </a:highlight>
                <a:ea typeface="Calibri"/>
                <a:cs typeface="Calibri"/>
              </a:rPr>
              <a:t>čitna</a:t>
            </a:r>
            <a:r>
              <a:rPr lang="fi-FI" sz="800" dirty="0">
                <a:highlight>
                  <a:srgbClr val="C0C0C0"/>
                </a:highlight>
                <a:ea typeface="Calibri"/>
                <a:cs typeface="Calibri"/>
              </a:rPr>
              <a:t>, </a:t>
            </a:r>
            <a:r>
              <a:rPr lang="fi-FI" sz="800" dirty="0" err="1">
                <a:highlight>
                  <a:srgbClr val="C0C0C0"/>
                </a:highlight>
                <a:ea typeface="Calibri"/>
                <a:cs typeface="Calibri"/>
              </a:rPr>
              <a:t>oljopastealla</a:t>
            </a:r>
            <a:r>
              <a:rPr lang="fi-FI" sz="800" dirty="0">
                <a:highlight>
                  <a:srgbClr val="C0C0C0"/>
                </a:highlight>
                <a:ea typeface="Calibri"/>
                <a:cs typeface="Calibri"/>
              </a:rPr>
              <a:t>, </a:t>
            </a:r>
            <a:r>
              <a:rPr lang="fi-FI" sz="800" dirty="0" err="1">
                <a:highlight>
                  <a:srgbClr val="C0C0C0"/>
                </a:highlight>
                <a:ea typeface="Calibri"/>
                <a:cs typeface="Calibri"/>
              </a:rPr>
              <a:t>peanna</a:t>
            </a:r>
            <a:r>
              <a:rPr lang="fi-FI" sz="800" dirty="0">
                <a:highlight>
                  <a:srgbClr val="C0C0C0"/>
                </a:highlight>
                <a:ea typeface="Calibri"/>
                <a:cs typeface="Calibri"/>
              </a:rPr>
              <a:t> </a:t>
            </a:r>
            <a:r>
              <a:rPr lang="fi-FI" sz="800" dirty="0" err="1">
                <a:highlight>
                  <a:srgbClr val="C0C0C0"/>
                </a:highlight>
                <a:ea typeface="Calibri"/>
                <a:cs typeface="Calibri"/>
              </a:rPr>
              <a:t>mainna</a:t>
            </a:r>
            <a:r>
              <a:rPr lang="fi-FI" sz="800" dirty="0">
                <a:highlight>
                  <a:srgbClr val="C0C0C0"/>
                </a:highlight>
                <a:ea typeface="Calibri"/>
                <a:cs typeface="Calibri"/>
              </a:rPr>
              <a:t> </a:t>
            </a:r>
            <a:r>
              <a:rPr lang="fi-FI" sz="800" dirty="0" err="1">
                <a:highlight>
                  <a:srgbClr val="C0C0C0"/>
                </a:highlight>
                <a:ea typeface="Calibri"/>
                <a:cs typeface="Calibri"/>
              </a:rPr>
              <a:t>lidne</a:t>
            </a:r>
            <a:r>
              <a:rPr lang="fi-FI" sz="800" dirty="0">
                <a:highlight>
                  <a:srgbClr val="C0C0C0"/>
                </a:highlight>
                <a:ea typeface="Calibri"/>
                <a:cs typeface="Calibri"/>
              </a:rPr>
              <a:t> </a:t>
            </a:r>
            <a:r>
              <a:rPr lang="fi-FI" sz="800" dirty="0" err="1">
                <a:highlight>
                  <a:srgbClr val="C0C0C0"/>
                </a:highlight>
                <a:ea typeface="Calibri"/>
                <a:cs typeface="Calibri"/>
              </a:rPr>
              <a:t>dahje</a:t>
            </a:r>
            <a:r>
              <a:rPr lang="fi-FI" sz="800" dirty="0">
                <a:highlight>
                  <a:srgbClr val="C0C0C0"/>
                </a:highlight>
                <a:ea typeface="Calibri"/>
                <a:cs typeface="Calibri"/>
              </a:rPr>
              <a:t> </a:t>
            </a:r>
            <a:r>
              <a:rPr lang="fi-FI" sz="800" dirty="0" err="1">
                <a:highlight>
                  <a:srgbClr val="C0C0C0"/>
                </a:highlight>
                <a:ea typeface="Calibri"/>
                <a:cs typeface="Calibri"/>
              </a:rPr>
              <a:t>suoivvanastá</a:t>
            </a:r>
            <a:r>
              <a:rPr lang="fi-FI" sz="800" dirty="0">
                <a:highlight>
                  <a:srgbClr val="C0C0C0"/>
                </a:highlight>
                <a:ea typeface="Calibri"/>
                <a:cs typeface="Calibri"/>
              </a:rPr>
              <a:t> </a:t>
            </a:r>
            <a:r>
              <a:rPr lang="fi-FI" sz="800" dirty="0" err="1">
                <a:highlight>
                  <a:srgbClr val="C0C0C0"/>
                </a:highlight>
                <a:ea typeface="Calibri"/>
                <a:cs typeface="Calibri"/>
              </a:rPr>
              <a:t>ovdamearkka</a:t>
            </a:r>
            <a:r>
              <a:rPr lang="fi-FI" sz="800" dirty="0">
                <a:highlight>
                  <a:srgbClr val="C0C0C0"/>
                </a:highlight>
                <a:ea typeface="Calibri"/>
                <a:cs typeface="Calibri"/>
              </a:rPr>
              <a:t> </a:t>
            </a:r>
            <a:r>
              <a:rPr lang="fi-FI" sz="800" dirty="0" err="1">
                <a:highlight>
                  <a:srgbClr val="C0C0C0"/>
                </a:highlight>
                <a:ea typeface="Calibri"/>
                <a:cs typeface="Calibri"/>
              </a:rPr>
              <a:t>dihte</a:t>
            </a:r>
            <a:r>
              <a:rPr lang="fi-FI" sz="800" dirty="0">
                <a:highlight>
                  <a:srgbClr val="C0C0C0"/>
                </a:highlight>
                <a:ea typeface="Calibri"/>
                <a:cs typeface="Calibri"/>
              </a:rPr>
              <a:t> </a:t>
            </a:r>
            <a:r>
              <a:rPr lang="fi-FI" sz="800" dirty="0" err="1">
                <a:highlight>
                  <a:srgbClr val="C0C0C0"/>
                </a:highlight>
                <a:ea typeface="Calibri"/>
                <a:cs typeface="Calibri"/>
              </a:rPr>
              <a:t>čina</a:t>
            </a:r>
            <a:r>
              <a:rPr lang="fi-FI" sz="800" dirty="0">
                <a:highlight>
                  <a:srgbClr val="C0C0C0"/>
                </a:highlight>
                <a:ea typeface="Calibri"/>
                <a:cs typeface="Calibri"/>
              </a:rPr>
              <a:t> (su. </a:t>
            </a:r>
            <a:r>
              <a:rPr lang="fi-FI" sz="800" dirty="0" err="1">
                <a:highlight>
                  <a:srgbClr val="C0C0C0"/>
                </a:highlight>
                <a:ea typeface="Calibri"/>
                <a:cs typeface="Calibri"/>
              </a:rPr>
              <a:t>stomppi</a:t>
            </a:r>
            <a:r>
              <a:rPr lang="fi-FI" sz="800" dirty="0">
                <a:highlight>
                  <a:srgbClr val="C0C0C0"/>
                </a:highlight>
                <a:ea typeface="Calibri"/>
                <a:cs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6935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3661538-3FAE-4E0A-905E-835274E9F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4" b="9136"/>
          <a:stretch/>
        </p:blipFill>
        <p:spPr>
          <a:xfrm flipH="1">
            <a:off x="20" y="-2"/>
            <a:ext cx="12191980" cy="685800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5B9AF53-0993-4638-AB19-1B2E66F45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5759" y="1577058"/>
            <a:ext cx="9380482" cy="1190846"/>
          </a:xfrm>
        </p:spPr>
        <p:txBody>
          <a:bodyPr>
            <a:normAutofit/>
          </a:bodyPr>
          <a:lstStyle/>
          <a:p>
            <a:r>
              <a:rPr lang="fi-FI" sz="5400" dirty="0">
                <a:solidFill>
                  <a:srgbClr val="E6E0E8"/>
                </a:solidFill>
                <a:highlight>
                  <a:srgbClr val="39273D"/>
                </a:highlight>
              </a:rPr>
              <a:t>2. </a:t>
            </a:r>
            <a:r>
              <a:rPr lang="fi-FI" sz="5400" dirty="0" err="1">
                <a:solidFill>
                  <a:srgbClr val="E6E0E8"/>
                </a:solidFill>
                <a:highlight>
                  <a:srgbClr val="39273D"/>
                </a:highlight>
              </a:rPr>
              <a:t>Birasdáidda</a:t>
            </a:r>
            <a:r>
              <a:rPr lang="fi-FI" sz="5400" dirty="0">
                <a:solidFill>
                  <a:srgbClr val="E6E0E8"/>
                </a:solidFill>
                <a:highlight>
                  <a:srgbClr val="39273D"/>
                </a:highlight>
              </a:rPr>
              <a:t> </a:t>
            </a:r>
            <a:r>
              <a:rPr lang="fi-FI" sz="5400" dirty="0" err="1">
                <a:solidFill>
                  <a:srgbClr val="E6E0E8"/>
                </a:solidFill>
                <a:highlight>
                  <a:srgbClr val="39273D"/>
                </a:highlight>
              </a:rPr>
              <a:t>murjjiin</a:t>
            </a:r>
            <a:r>
              <a:rPr lang="fi-FI" sz="5400" dirty="0">
                <a:solidFill>
                  <a:srgbClr val="E6E0E8"/>
                </a:solidFill>
                <a:highlight>
                  <a:srgbClr val="39273D"/>
                </a:highlight>
              </a:rPr>
              <a:t> </a:t>
            </a:r>
            <a:endParaRPr lang="fi-FI" sz="5400" dirty="0">
              <a:solidFill>
                <a:srgbClr val="E6E0E8"/>
              </a:solidFill>
              <a:highlight>
                <a:srgbClr val="39273D"/>
              </a:highlight>
              <a:ea typeface="Calibri Light"/>
              <a:cs typeface="Calibri Light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63EBDCE-3CA7-4A25-81C3-C5F26C887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5144" y="4864922"/>
            <a:ext cx="8325891" cy="18448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i-FI" sz="1800" dirty="0" err="1">
                <a:solidFill>
                  <a:srgbClr val="E6E0E8"/>
                </a:solidFill>
                <a:highlight>
                  <a:srgbClr val="39273D"/>
                </a:highlight>
                <a:ea typeface="Calibri"/>
                <a:cs typeface="Calibri"/>
              </a:rPr>
              <a:t>Inspirašuvdnan</a:t>
            </a:r>
            <a:r>
              <a:rPr lang="fi-FI" sz="1800" dirty="0">
                <a:solidFill>
                  <a:srgbClr val="E6E0E8"/>
                </a:solidFill>
                <a:highlight>
                  <a:srgbClr val="39273D"/>
                </a:highlight>
                <a:ea typeface="Calibri"/>
                <a:cs typeface="Calibri"/>
              </a:rPr>
              <a:t> </a:t>
            </a:r>
            <a:r>
              <a:rPr lang="fi-FI" sz="1800" dirty="0" err="1">
                <a:solidFill>
                  <a:srgbClr val="E6E0E8"/>
                </a:solidFill>
                <a:highlight>
                  <a:srgbClr val="39273D"/>
                </a:highlight>
                <a:ea typeface="Calibri"/>
                <a:cs typeface="Calibri"/>
              </a:rPr>
              <a:t>sáhtát</a:t>
            </a:r>
            <a:r>
              <a:rPr lang="fi-FI" sz="1800" dirty="0">
                <a:solidFill>
                  <a:srgbClr val="E6E0E8"/>
                </a:solidFill>
                <a:highlight>
                  <a:srgbClr val="39273D"/>
                </a:highlight>
                <a:ea typeface="Calibri"/>
                <a:cs typeface="Calibri"/>
              </a:rPr>
              <a:t> </a:t>
            </a:r>
            <a:r>
              <a:rPr lang="fi-FI" sz="1800" dirty="0" err="1">
                <a:solidFill>
                  <a:srgbClr val="E6E0E8"/>
                </a:solidFill>
                <a:highlight>
                  <a:srgbClr val="39273D"/>
                </a:highlight>
                <a:ea typeface="Calibri"/>
                <a:cs typeface="Calibri"/>
              </a:rPr>
              <a:t>oahpásmuvvat</a:t>
            </a:r>
            <a:r>
              <a:rPr lang="fi-FI" sz="1800" dirty="0">
                <a:solidFill>
                  <a:srgbClr val="E6E0E8"/>
                </a:solidFill>
                <a:highlight>
                  <a:srgbClr val="39273D"/>
                </a:highlight>
                <a:ea typeface="Calibri"/>
                <a:cs typeface="Calibri"/>
              </a:rPr>
              <a:t> Anni Rapinoja </a:t>
            </a:r>
            <a:r>
              <a:rPr lang="fi-FI" sz="1800" dirty="0" err="1">
                <a:solidFill>
                  <a:srgbClr val="E6E0E8"/>
                </a:solidFill>
                <a:highlight>
                  <a:srgbClr val="39273D"/>
                </a:highlight>
                <a:ea typeface="Calibri"/>
                <a:cs typeface="Calibri"/>
              </a:rPr>
              <a:t>bargguide</a:t>
            </a:r>
            <a:r>
              <a:rPr lang="fi-FI" sz="1800" dirty="0">
                <a:solidFill>
                  <a:srgbClr val="E6E0E8"/>
                </a:solidFill>
                <a:highlight>
                  <a:srgbClr val="39273D"/>
                </a:highlight>
                <a:ea typeface="Calibri"/>
                <a:cs typeface="Calibri"/>
              </a:rPr>
              <a:t> su </a:t>
            </a:r>
            <a:r>
              <a:rPr lang="fi-FI" sz="1800" dirty="0" err="1">
                <a:solidFill>
                  <a:srgbClr val="E6E0E8"/>
                </a:solidFill>
                <a:highlight>
                  <a:srgbClr val="39273D"/>
                </a:highlight>
                <a:ea typeface="Calibri"/>
                <a:cs typeface="Calibri"/>
              </a:rPr>
              <a:t>fierbmesiidduin</a:t>
            </a:r>
            <a:r>
              <a:rPr lang="fi-FI" sz="1800" dirty="0">
                <a:solidFill>
                  <a:srgbClr val="E6E0E8"/>
                </a:solidFill>
                <a:highlight>
                  <a:srgbClr val="39273D"/>
                </a:highlight>
                <a:ea typeface="Calibri"/>
                <a:cs typeface="Calibri"/>
              </a:rPr>
              <a:t>: https://www.rapinoja.com/teokset/teoksia-sisatiloissa/ https://www.rapinoja.com/teokset/luonnon-garderobi/ </a:t>
            </a:r>
            <a:endParaRPr lang="fi-FI" sz="1800" dirty="0">
              <a:solidFill>
                <a:srgbClr val="E6E0E8"/>
              </a:solidFill>
              <a:highlight>
                <a:srgbClr val="39273D"/>
              </a:highlight>
              <a:ea typeface="+mn-lt"/>
              <a:cs typeface="+mn-lt"/>
            </a:endParaRPr>
          </a:p>
          <a:p>
            <a:endParaRPr lang="fi-FI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7992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D8FC9011-6E23-4115-B730-981D6B8C7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2728A"/>
              </a:gs>
              <a:gs pos="52000">
                <a:srgbClr val="C9BCCC"/>
              </a:gs>
              <a:gs pos="83000">
                <a:srgbClr val="E6E0E8"/>
              </a:gs>
            </a:gsLst>
            <a:lin ang="10800000" scaled="1"/>
            <a:tileRect/>
          </a:gradFill>
          <a:effectLst>
            <a:outerShdw blurRad="50800" dist="50800" dir="5400000" sx="1000" sy="1000" algn="ctr" rotWithShape="0">
              <a:srgbClr val="000000">
                <a:alpha val="7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FCACB4F7-4D3F-9766-CC36-921C28BB8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8781" y="488023"/>
            <a:ext cx="4946537" cy="5818073"/>
          </a:xfrm>
          <a:prstGeom prst="rect">
            <a:avLst/>
          </a:prstGeom>
          <a:solidFill>
            <a:srgbClr val="5F4B64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2A67C4F-F37E-40F4-A686-D919FC5CF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854" y="569211"/>
            <a:ext cx="6451600" cy="1325563"/>
          </a:xfrm>
        </p:spPr>
        <p:txBody>
          <a:bodyPr>
            <a:normAutofit/>
          </a:bodyPr>
          <a:lstStyle/>
          <a:p>
            <a:r>
              <a:rPr lang="fi-FI" sz="2800" dirty="0" err="1">
                <a:solidFill>
                  <a:srgbClr val="39273D"/>
                </a:solidFill>
              </a:rPr>
              <a:t>Sarridiid</a:t>
            </a:r>
            <a:r>
              <a:rPr lang="fi-FI" sz="2800" dirty="0">
                <a:solidFill>
                  <a:srgbClr val="39273D"/>
                </a:solidFill>
              </a:rPr>
              <a:t> </a:t>
            </a:r>
            <a:r>
              <a:rPr lang="fi-FI" sz="2800" dirty="0" err="1">
                <a:solidFill>
                  <a:srgbClr val="39273D"/>
                </a:solidFill>
              </a:rPr>
              <a:t>čoaggin</a:t>
            </a:r>
            <a:r>
              <a:rPr lang="fi-FI" sz="2800" dirty="0">
                <a:solidFill>
                  <a:srgbClr val="39273D"/>
                </a:solidFill>
              </a:rPr>
              <a:t> ja </a:t>
            </a:r>
            <a:r>
              <a:rPr lang="fi-FI" sz="2800" dirty="0" err="1">
                <a:solidFill>
                  <a:srgbClr val="39273D"/>
                </a:solidFill>
              </a:rPr>
              <a:t>birasdáidda</a:t>
            </a:r>
            <a:endParaRPr lang="fi-FI" sz="2800" dirty="0">
              <a:solidFill>
                <a:srgbClr val="39273D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DE8C79A-4E28-430F-816D-D7B250D4A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854" y="1859639"/>
            <a:ext cx="4312535" cy="479691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1800" b="1" dirty="0" err="1">
                <a:solidFill>
                  <a:srgbClr val="39273D"/>
                </a:solidFill>
              </a:rPr>
              <a:t>Molssaeaktu</a:t>
            </a:r>
            <a:r>
              <a:rPr lang="fi-FI" sz="1800" b="1" dirty="0">
                <a:solidFill>
                  <a:srgbClr val="39273D"/>
                </a:solidFill>
              </a:rPr>
              <a:t> 1. </a:t>
            </a:r>
          </a:p>
          <a:p>
            <a:pPr marL="0" indent="0">
              <a:buNone/>
            </a:pPr>
            <a:r>
              <a:rPr lang="fi-FI" sz="1800" dirty="0">
                <a:solidFill>
                  <a:srgbClr val="39273D"/>
                </a:solidFill>
              </a:rPr>
              <a:t>Mannat </a:t>
            </a:r>
            <a:r>
              <a:rPr lang="fi-FI" sz="1800" dirty="0" err="1">
                <a:solidFill>
                  <a:srgbClr val="39273D"/>
                </a:solidFill>
              </a:rPr>
              <a:t>meahccái</a:t>
            </a:r>
            <a:r>
              <a:rPr lang="fi-FI" sz="1800" dirty="0">
                <a:solidFill>
                  <a:srgbClr val="39273D"/>
                </a:solidFill>
              </a:rPr>
              <a:t> ja </a:t>
            </a:r>
            <a:r>
              <a:rPr lang="fi-FI" sz="1800" dirty="0" err="1">
                <a:solidFill>
                  <a:srgbClr val="39273D"/>
                </a:solidFill>
              </a:rPr>
              <a:t>čoaggit</a:t>
            </a:r>
            <a:r>
              <a:rPr lang="fi-FI" sz="1800" dirty="0">
                <a:solidFill>
                  <a:srgbClr val="39273D"/>
                </a:solidFill>
              </a:rPr>
              <a:t> ja </a:t>
            </a:r>
            <a:r>
              <a:rPr lang="fi-FI" sz="1800" dirty="0" err="1">
                <a:solidFill>
                  <a:srgbClr val="39273D"/>
                </a:solidFill>
              </a:rPr>
              <a:t>dutkat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sarridiid</a:t>
            </a:r>
            <a:r>
              <a:rPr lang="fi-FI" sz="1800" dirty="0">
                <a:solidFill>
                  <a:srgbClr val="39273D"/>
                </a:solidFill>
              </a:rPr>
              <a:t>. </a:t>
            </a:r>
            <a:r>
              <a:rPr lang="fi-FI" sz="1800" dirty="0" err="1">
                <a:solidFill>
                  <a:srgbClr val="39273D"/>
                </a:solidFill>
              </a:rPr>
              <a:t>Gávnnatgo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iežat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árabut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sárgon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sarridiid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oktan</a:t>
            </a:r>
            <a:r>
              <a:rPr lang="fi-FI" sz="1800" dirty="0">
                <a:solidFill>
                  <a:srgbClr val="39273D"/>
                </a:solidFill>
              </a:rPr>
              <a:t> sierra </a:t>
            </a:r>
            <a:r>
              <a:rPr lang="fi-FI" sz="1800" dirty="0" err="1">
                <a:solidFill>
                  <a:srgbClr val="39273D"/>
                </a:solidFill>
              </a:rPr>
              <a:t>luondduiešvuođaiguin</a:t>
            </a:r>
            <a:r>
              <a:rPr lang="fi-FI" sz="1800" dirty="0">
                <a:solidFill>
                  <a:srgbClr val="39273D"/>
                </a:solidFill>
              </a:rPr>
              <a:t>? (</a:t>
            </a:r>
            <a:r>
              <a:rPr lang="fi-FI" sz="1800" dirty="0" err="1">
                <a:solidFill>
                  <a:srgbClr val="39273D"/>
                </a:solidFill>
              </a:rPr>
              <a:t>ilolačča</a:t>
            </a:r>
            <a:r>
              <a:rPr lang="fi-FI" sz="1800" dirty="0">
                <a:solidFill>
                  <a:srgbClr val="39273D"/>
                </a:solidFill>
              </a:rPr>
              <a:t>, </a:t>
            </a:r>
            <a:r>
              <a:rPr lang="fi-FI" sz="1800" dirty="0" err="1">
                <a:solidFill>
                  <a:srgbClr val="39273D"/>
                </a:solidFill>
              </a:rPr>
              <a:t>morašlačča</a:t>
            </a:r>
            <a:r>
              <a:rPr lang="fi-FI" sz="1800" dirty="0">
                <a:solidFill>
                  <a:srgbClr val="39273D"/>
                </a:solidFill>
              </a:rPr>
              <a:t>, </a:t>
            </a:r>
            <a:r>
              <a:rPr lang="fi-FI" sz="1800" dirty="0" err="1">
                <a:solidFill>
                  <a:srgbClr val="39273D"/>
                </a:solidFill>
              </a:rPr>
              <a:t>guhkolačča</a:t>
            </a:r>
            <a:r>
              <a:rPr lang="fi-FI" sz="1800" dirty="0">
                <a:solidFill>
                  <a:srgbClr val="39273D"/>
                </a:solidFill>
              </a:rPr>
              <a:t>, </a:t>
            </a:r>
            <a:r>
              <a:rPr lang="fi-FI" sz="1800" dirty="0" err="1">
                <a:solidFill>
                  <a:srgbClr val="39273D"/>
                </a:solidFill>
              </a:rPr>
              <a:t>rekčon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jna</a:t>
            </a:r>
            <a:r>
              <a:rPr lang="fi-FI" sz="1800" dirty="0">
                <a:solidFill>
                  <a:srgbClr val="39273D"/>
                </a:solidFill>
              </a:rPr>
              <a:t>.) </a:t>
            </a:r>
          </a:p>
          <a:p>
            <a:pPr marL="0" indent="0">
              <a:buNone/>
            </a:pPr>
            <a:endParaRPr lang="fi-FI" sz="1800" dirty="0">
              <a:solidFill>
                <a:srgbClr val="39273D"/>
              </a:solidFill>
            </a:endParaRPr>
          </a:p>
          <a:p>
            <a:pPr marL="0" indent="0">
              <a:buNone/>
            </a:pPr>
            <a:r>
              <a:rPr lang="fi-FI" sz="1800" dirty="0">
                <a:solidFill>
                  <a:srgbClr val="39273D"/>
                </a:solidFill>
              </a:rPr>
              <a:t>• </a:t>
            </a:r>
            <a:r>
              <a:rPr lang="fi-FI" sz="1800" dirty="0" err="1">
                <a:solidFill>
                  <a:srgbClr val="39273D"/>
                </a:solidFill>
              </a:rPr>
              <a:t>Čoakke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murjjiid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gohppii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maŋŋeleappo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bargobihtá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várás</a:t>
            </a:r>
            <a:r>
              <a:rPr lang="fi-FI" sz="1800" dirty="0">
                <a:solidFill>
                  <a:srgbClr val="39273D"/>
                </a:solidFill>
              </a:rPr>
              <a:t>. </a:t>
            </a:r>
          </a:p>
          <a:p>
            <a:pPr marL="0" indent="0">
              <a:buNone/>
            </a:pPr>
            <a:r>
              <a:rPr lang="fi-FI" sz="1800" dirty="0">
                <a:solidFill>
                  <a:srgbClr val="39273D"/>
                </a:solidFill>
              </a:rPr>
              <a:t>• </a:t>
            </a:r>
            <a:r>
              <a:rPr lang="fi-FI" sz="1800" dirty="0" err="1">
                <a:solidFill>
                  <a:srgbClr val="39273D"/>
                </a:solidFill>
              </a:rPr>
              <a:t>Dutkka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seammás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luonddu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iešguđetlágan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hámiid</a:t>
            </a:r>
            <a:r>
              <a:rPr lang="fi-FI" sz="1800" dirty="0">
                <a:solidFill>
                  <a:srgbClr val="39273D"/>
                </a:solidFill>
              </a:rPr>
              <a:t>. </a:t>
            </a:r>
            <a:r>
              <a:rPr lang="fi-FI" sz="1800" dirty="0" err="1">
                <a:solidFill>
                  <a:srgbClr val="39273D"/>
                </a:solidFill>
              </a:rPr>
              <a:t>Ráhkat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hámiide</a:t>
            </a:r>
            <a:r>
              <a:rPr lang="fi-FI" sz="1800" dirty="0">
                <a:solidFill>
                  <a:srgbClr val="39273D"/>
                </a:solidFill>
              </a:rPr>
              <a:t>, </a:t>
            </a:r>
            <a:r>
              <a:rPr lang="fi-FI" sz="1800" dirty="0" err="1">
                <a:solidFill>
                  <a:srgbClr val="39273D"/>
                </a:solidFill>
              </a:rPr>
              <a:t>dego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ruohttasiidda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dahje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muoraid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ráiggiide</a:t>
            </a:r>
            <a:r>
              <a:rPr lang="fi-FI" sz="1800" dirty="0">
                <a:solidFill>
                  <a:srgbClr val="39273D"/>
                </a:solidFill>
              </a:rPr>
              <a:t>, </a:t>
            </a:r>
            <a:r>
              <a:rPr lang="fi-FI" sz="1800" dirty="0" err="1">
                <a:solidFill>
                  <a:srgbClr val="39273D"/>
                </a:solidFill>
              </a:rPr>
              <a:t>birasdáidaga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iežat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murjjiiguin</a:t>
            </a:r>
            <a:r>
              <a:rPr lang="fi-FI" sz="1800" dirty="0">
                <a:solidFill>
                  <a:srgbClr val="39273D"/>
                </a:solidFill>
              </a:rPr>
              <a:t>. </a:t>
            </a:r>
            <a:r>
              <a:rPr lang="fi-FI" sz="1800" dirty="0" err="1">
                <a:solidFill>
                  <a:srgbClr val="39273D"/>
                </a:solidFill>
              </a:rPr>
              <a:t>Seammás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sárggo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luonddu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hámiid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oidnosii</a:t>
            </a:r>
            <a:r>
              <a:rPr lang="fi-FI" sz="1800" dirty="0">
                <a:solidFill>
                  <a:srgbClr val="39273D"/>
                </a:solidFill>
              </a:rPr>
              <a:t> </a:t>
            </a:r>
            <a:r>
              <a:rPr lang="fi-FI" sz="1800" dirty="0" err="1">
                <a:solidFill>
                  <a:srgbClr val="39273D"/>
                </a:solidFill>
              </a:rPr>
              <a:t>murjjiiguin</a:t>
            </a:r>
            <a:r>
              <a:rPr lang="fi-FI" sz="1800" dirty="0">
                <a:solidFill>
                  <a:srgbClr val="39273D"/>
                </a:solidFill>
              </a:rPr>
              <a:t>.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8" name="Kuva 8" descr="1. Govva, mas gassamuorra. Gassamuoras ráiggit leat devdon sarridiiguin&#10;Govva: Anniina Jokitalo 2022&#10;">
            <a:extLst>
              <a:ext uri="{FF2B5EF4-FFF2-40B4-BE49-F238E27FC236}">
                <a16:creationId xmlns:a16="http://schemas.microsoft.com/office/drawing/2014/main" id="{D2DCB1E0-04DC-BA6F-D0C1-D6872AC79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826" y="488023"/>
            <a:ext cx="2837847" cy="1858798"/>
          </a:xfrm>
          <a:prstGeom prst="rect">
            <a:avLst/>
          </a:prstGeom>
        </p:spPr>
      </p:pic>
      <p:pic>
        <p:nvPicPr>
          <p:cNvPr id="4" name="Kuva 3" descr="2. Govva birasdáidagis, mas ruohttasat bohtet oidnosii joŋaiguin &#10;Anniina Jokitalo 2022&#10;&#10;">
            <a:extLst>
              <a:ext uri="{FF2B5EF4-FFF2-40B4-BE49-F238E27FC236}">
                <a16:creationId xmlns:a16="http://schemas.microsoft.com/office/drawing/2014/main" id="{74602F34-EB38-4CE4-A371-4B7ADB818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970" y="474483"/>
            <a:ext cx="2767249" cy="1868278"/>
          </a:xfrm>
          <a:prstGeom prst="rect">
            <a:avLst/>
          </a:prstGeom>
        </p:spPr>
      </p:pic>
      <p:pic>
        <p:nvPicPr>
          <p:cNvPr id="6" name="Kuva 5" descr="3. Govva birasdáidagis, mas gassamuora ráiggit leat devdon joŋaiguin&#10;Anniina Jokitalo&#10;">
            <a:extLst>
              <a:ext uri="{FF2B5EF4-FFF2-40B4-BE49-F238E27FC236}">
                <a16:creationId xmlns:a16="http://schemas.microsoft.com/office/drawing/2014/main" id="{A3A7370C-AEA0-45FB-AFF0-2D43B333EF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t="613" r="-297" b="-1502"/>
          <a:stretch/>
        </p:blipFill>
        <p:spPr>
          <a:xfrm rot="5400000">
            <a:off x="5267882" y="2973344"/>
            <a:ext cx="3830405" cy="2865796"/>
          </a:xfrm>
          <a:prstGeom prst="rect">
            <a:avLst/>
          </a:prstGeom>
        </p:spPr>
      </p:pic>
      <p:pic>
        <p:nvPicPr>
          <p:cNvPr id="7" name="Kuva 7" descr="4. Govva, mas gassamuorra. Gassamuoras ráiggit leat devdon sarridiiguin&#10;Kuva: Anniina Jokitalo 2022&#10;">
            <a:extLst>
              <a:ext uri="{FF2B5EF4-FFF2-40B4-BE49-F238E27FC236}">
                <a16:creationId xmlns:a16="http://schemas.microsoft.com/office/drawing/2014/main" id="{5AE8760A-4BA3-E611-5402-D1514015D6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22" t="616" r="153" b="703"/>
          <a:stretch/>
        </p:blipFill>
        <p:spPr>
          <a:xfrm rot="5400000">
            <a:off x="8265064" y="3015498"/>
            <a:ext cx="3811014" cy="277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74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1495F489-B2FC-4787-98F9-2B5B1B7A8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2728A"/>
              </a:gs>
              <a:gs pos="52000">
                <a:srgbClr val="C9BCCC"/>
              </a:gs>
              <a:gs pos="83000">
                <a:srgbClr val="E6E0E8"/>
              </a:gs>
            </a:gsLst>
            <a:lin ang="10800000" scaled="1"/>
            <a:tileRect/>
          </a:gradFill>
          <a:effectLst>
            <a:outerShdw blurRad="50800" dist="50800" dir="5400000" sx="1000" sy="1000" algn="ctr" rotWithShape="0">
              <a:srgbClr val="000000">
                <a:alpha val="7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4BFA9B5E-DDCE-D063-C476-D83A6C140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1388" y="432637"/>
            <a:ext cx="11209224" cy="6036062"/>
          </a:xfrm>
          <a:prstGeom prst="rect">
            <a:avLst/>
          </a:prstGeom>
          <a:solidFill>
            <a:srgbClr val="5F4B64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rtl="0"/>
            <a:endParaRPr lang="fi-FI">
              <a:ea typeface="Calibri"/>
              <a:cs typeface="Segoe UI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3CA3156-92F4-487E-8855-19549D639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640" y="928518"/>
            <a:ext cx="6364969" cy="259183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e-FI" sz="2000" b="1" dirty="0">
                <a:solidFill>
                  <a:srgbClr val="39273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Molssaeaktu 2. </a:t>
            </a:r>
            <a:r>
              <a:rPr lang="se-FI" sz="2000" dirty="0">
                <a:solidFill>
                  <a:srgbClr val="39273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Váldde meahccái fárru sákkiid, streaŋgga dahje skáhčiriid (suoidnečalmmiid). Coggal murjjiid daidda ja hukse bácci. </a:t>
            </a:r>
            <a:endParaRPr lang="fi-FI" sz="2000" dirty="0">
              <a:solidFill>
                <a:srgbClr val="39273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e-FI" sz="2000" dirty="0">
                <a:solidFill>
                  <a:srgbClr val="39273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Govve barggu luonddubirrasis ja siste. Jus dus lea geavahusas moadde čuovgga (lubmalámpát, beavdečuovggat jna.) sáhtát hukset smávva čuovgagovvastudio ja duhkoraddat suoivaniiguin govvedettiinat.</a:t>
            </a:r>
            <a:endParaRPr lang="fi-FI" sz="2000" dirty="0">
              <a:solidFill>
                <a:srgbClr val="39273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2000" dirty="0">
              <a:solidFill>
                <a:srgbClr val="39273D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fi-FI" sz="2000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4" name="Kuva 3" descr="1.Govas sarridiiguin ráhkaduvvon spirálahámát bázzi">
            <a:extLst>
              <a:ext uri="{FF2B5EF4-FFF2-40B4-BE49-F238E27FC236}">
                <a16:creationId xmlns:a16="http://schemas.microsoft.com/office/drawing/2014/main" id="{B8293F58-52D8-4D1E-83B1-856EDB29D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819" y="652761"/>
            <a:ext cx="3889849" cy="2591836"/>
          </a:xfrm>
          <a:prstGeom prst="rect">
            <a:avLst/>
          </a:prstGeom>
        </p:spPr>
      </p:pic>
      <p:pic>
        <p:nvPicPr>
          <p:cNvPr id="12" name="Kuva 11" descr="Govas birasdáiddabargu mii lea luonddubirrasis. Ráhkaduvvon streaŋggas ja sarridiin">
            <a:extLst>
              <a:ext uri="{FF2B5EF4-FFF2-40B4-BE49-F238E27FC236}">
                <a16:creationId xmlns:a16="http://schemas.microsoft.com/office/drawing/2014/main" id="{62ECAC09-8B81-4964-B871-F022A42D4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819"/>
          <a:stretch/>
        </p:blipFill>
        <p:spPr>
          <a:xfrm>
            <a:off x="7406609" y="3450668"/>
            <a:ext cx="1768414" cy="2814089"/>
          </a:xfrm>
          <a:prstGeom prst="rect">
            <a:avLst/>
          </a:prstGeom>
        </p:spPr>
      </p:pic>
      <p:pic>
        <p:nvPicPr>
          <p:cNvPr id="13" name="Kuva 12" descr="Govas birasdáiddabargu mii lea luonddubirrasis. Ráhkaduvvon streaŋggas ja sarridiin">
            <a:extLst>
              <a:ext uri="{FF2B5EF4-FFF2-40B4-BE49-F238E27FC236}">
                <a16:creationId xmlns:a16="http://schemas.microsoft.com/office/drawing/2014/main" id="{9B7C7B7A-8520-4424-ADED-EDF5775F9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53916" y="3917213"/>
            <a:ext cx="2814085" cy="1880995"/>
          </a:xfrm>
          <a:prstGeom prst="rect">
            <a:avLst/>
          </a:prstGeom>
        </p:spPr>
      </p:pic>
      <p:pic>
        <p:nvPicPr>
          <p:cNvPr id="14" name="Kuva 13" descr="Govas birasdáiddabargu mii lea luonddubirrasis. Ráhkaduvvon streaŋggas ja sarridiin">
            <a:extLst>
              <a:ext uri="{FF2B5EF4-FFF2-40B4-BE49-F238E27FC236}">
                <a16:creationId xmlns:a16="http://schemas.microsoft.com/office/drawing/2014/main" id="{F88F5D94-F98A-4710-8013-3D88EDBA5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4772395" y="3895546"/>
            <a:ext cx="2814088" cy="1880996"/>
          </a:xfrm>
          <a:prstGeom prst="rect">
            <a:avLst/>
          </a:prstGeom>
        </p:spPr>
      </p:pic>
      <p:pic>
        <p:nvPicPr>
          <p:cNvPr id="15" name="Kuva 11" descr="2. Govas sarridiiguin ja sággiiguin ráhkaduvvon bázzi">
            <a:extLst>
              <a:ext uri="{FF2B5EF4-FFF2-40B4-BE49-F238E27FC236}">
                <a16:creationId xmlns:a16="http://schemas.microsoft.com/office/drawing/2014/main" id="{2E098693-5AED-4610-8883-A79F90E29A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5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99259" y="3922780"/>
            <a:ext cx="2830670" cy="1897856"/>
          </a:xfrm>
          <a:prstGeom prst="rect">
            <a:avLst/>
          </a:prstGeom>
        </p:spPr>
      </p:pic>
      <p:pic>
        <p:nvPicPr>
          <p:cNvPr id="8" name="Kuva 7" descr="3. Govas birasdáidda mii lea luonddubirrasis. Ráhkaduvvon streaŋggas ja sarridiin">
            <a:extLst>
              <a:ext uri="{FF2B5EF4-FFF2-40B4-BE49-F238E27FC236}">
                <a16:creationId xmlns:a16="http://schemas.microsoft.com/office/drawing/2014/main" id="{2FBE3C83-9E02-479B-9168-B7E57B267A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r="26485"/>
          <a:stretch/>
        </p:blipFill>
        <p:spPr>
          <a:xfrm>
            <a:off x="3112506" y="3452269"/>
            <a:ext cx="1880997" cy="28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12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10" descr="Kuvassa luonnonympäristössä oleva ympäritötaideteos. Rakennettu rautalangasta ja mustikoista&#10;Anniina Jokitalo">
            <a:extLst>
              <a:ext uri="{FF2B5EF4-FFF2-40B4-BE49-F238E27FC236}">
                <a16:creationId xmlns:a16="http://schemas.microsoft.com/office/drawing/2014/main" id="{0A5F0C85-07C7-318D-2B7F-36BFC1E1D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9" t="10320" r="-151" b="5959"/>
          <a:stretch/>
        </p:blipFill>
        <p:spPr>
          <a:xfrm>
            <a:off x="-202775" y="35625"/>
            <a:ext cx="12692800" cy="6871340"/>
          </a:xfrm>
          <a:prstGeom prst="rect">
            <a:avLst/>
          </a:prstGeom>
        </p:spPr>
      </p:pic>
      <p:pic>
        <p:nvPicPr>
          <p:cNvPr id="7" name="Kuva 9" descr="Kuvassa luonnonympäristössä oleva ympäritötaideteos. Rakennettu rautalangasta ja mustikoista&#10;Anniina Jokitalo">
            <a:extLst>
              <a:ext uri="{FF2B5EF4-FFF2-40B4-BE49-F238E27FC236}">
                <a16:creationId xmlns:a16="http://schemas.microsoft.com/office/drawing/2014/main" id="{AB8E2731-A3CC-98BE-9F9C-360BDFE98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33475" y="762118"/>
            <a:ext cx="4233863" cy="2845359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B7A3A140-0F40-48B9-0A32-F7F7EBD5D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3476" y="4472582"/>
            <a:ext cx="4526756" cy="1623300"/>
          </a:xfrm>
          <a:prstGeom prst="rect">
            <a:avLst/>
          </a:prstGeom>
          <a:solidFill>
            <a:srgbClr val="5F4B64">
              <a:alpha val="8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33BB6C4A-7B9C-CCCF-0293-DB7826E7022F}"/>
              </a:ext>
            </a:extLst>
          </p:cNvPr>
          <p:cNvSpPr txBox="1"/>
          <p:nvPr/>
        </p:nvSpPr>
        <p:spPr>
          <a:xfrm>
            <a:off x="1307986" y="4674815"/>
            <a:ext cx="4526756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400" dirty="0" err="1">
                <a:solidFill>
                  <a:schemeClr val="bg1"/>
                </a:solidFill>
                <a:ea typeface="Segoe UI"/>
                <a:cs typeface="Segoe UI"/>
              </a:rPr>
              <a:t>Inspirašuvdna</a:t>
            </a:r>
            <a:r>
              <a:rPr lang="fi-FI" sz="1400" dirty="0">
                <a:solidFill>
                  <a:schemeClr val="bg1"/>
                </a:solidFill>
                <a:ea typeface="Segoe UI"/>
                <a:cs typeface="Segoe UI"/>
              </a:rPr>
              <a:t> </a:t>
            </a:r>
            <a:r>
              <a:rPr lang="fi-FI" sz="1400" dirty="0" err="1">
                <a:solidFill>
                  <a:schemeClr val="bg1"/>
                </a:solidFill>
                <a:ea typeface="Segoe UI"/>
                <a:cs typeface="Segoe UI"/>
              </a:rPr>
              <a:t>muorjebácciide</a:t>
            </a:r>
            <a:r>
              <a:rPr lang="fi-FI" sz="1400" dirty="0">
                <a:solidFill>
                  <a:schemeClr val="bg1"/>
                </a:solidFill>
                <a:ea typeface="Segoe UI"/>
                <a:cs typeface="Segoe UI"/>
              </a:rPr>
              <a:t> Anne Rapinoja </a:t>
            </a:r>
            <a:r>
              <a:rPr lang="fi-FI" sz="1400" dirty="0" err="1">
                <a:solidFill>
                  <a:schemeClr val="bg1"/>
                </a:solidFill>
                <a:ea typeface="Segoe UI"/>
                <a:cs typeface="Segoe UI"/>
              </a:rPr>
              <a:t>luonddumateriáladáidda</a:t>
            </a:r>
            <a:r>
              <a:rPr lang="fi-FI" sz="1400" dirty="0">
                <a:solidFill>
                  <a:schemeClr val="bg1"/>
                </a:solidFill>
                <a:ea typeface="Segoe UI"/>
                <a:cs typeface="Segoe UI"/>
              </a:rPr>
              <a:t>, </a:t>
            </a:r>
            <a:r>
              <a:rPr lang="fi-FI" sz="1400" dirty="0" err="1">
                <a:solidFill>
                  <a:schemeClr val="bg1"/>
                </a:solidFill>
                <a:ea typeface="Segoe UI"/>
                <a:cs typeface="Segoe UI"/>
              </a:rPr>
              <a:t>dego</a:t>
            </a:r>
            <a:r>
              <a:rPr lang="fi-FI" sz="1400" dirty="0">
                <a:solidFill>
                  <a:schemeClr val="bg1"/>
                </a:solidFill>
                <a:ea typeface="Segoe UI"/>
                <a:cs typeface="Segoe UI"/>
              </a:rPr>
              <a:t> ”Luonnonvalot (</a:t>
            </a:r>
            <a:r>
              <a:rPr lang="fi-FI" sz="1400" dirty="0" err="1">
                <a:solidFill>
                  <a:schemeClr val="bg1"/>
                </a:solidFill>
                <a:ea typeface="Segoe UI"/>
                <a:cs typeface="Segoe UI"/>
              </a:rPr>
              <a:t>sá</a:t>
            </a:r>
            <a:r>
              <a:rPr lang="fi-FI" sz="1400" dirty="0">
                <a:solidFill>
                  <a:schemeClr val="bg1"/>
                </a:solidFill>
                <a:ea typeface="Segoe UI"/>
                <a:cs typeface="Segoe UI"/>
              </a:rPr>
              <a:t>. </a:t>
            </a:r>
            <a:r>
              <a:rPr lang="fi-FI" sz="1400" dirty="0" err="1">
                <a:solidFill>
                  <a:schemeClr val="bg1"/>
                </a:solidFill>
                <a:ea typeface="Segoe UI"/>
                <a:cs typeface="Segoe UI"/>
              </a:rPr>
              <a:t>Luonddučuovggat</a:t>
            </a:r>
            <a:r>
              <a:rPr lang="fi-FI" sz="1400" dirty="0">
                <a:solidFill>
                  <a:schemeClr val="bg1"/>
                </a:solidFill>
                <a:ea typeface="Segoe UI"/>
                <a:cs typeface="Segoe UI"/>
              </a:rPr>
              <a:t>)”. </a:t>
            </a:r>
            <a:r>
              <a:rPr lang="fi-FI" sz="1400" dirty="0" err="1">
                <a:solidFill>
                  <a:schemeClr val="bg1"/>
                </a:solidFill>
                <a:ea typeface="Segoe UI"/>
                <a:cs typeface="Segoe UI"/>
              </a:rPr>
              <a:t>Liŋkkat</a:t>
            </a:r>
            <a:r>
              <a:rPr lang="fi-FI" sz="1400" dirty="0">
                <a:solidFill>
                  <a:schemeClr val="bg1"/>
                </a:solidFill>
                <a:ea typeface="Segoe UI"/>
                <a:cs typeface="Segoe UI"/>
              </a:rPr>
              <a:t>: https://www.rapinoja.com/teokset/teoksia-sisatiloissa/ https://www.rapinoja.com/teokset/luonnon-garderobi/</a:t>
            </a:r>
            <a:r>
              <a:rPr lang="fi-FI" sz="1100" dirty="0">
                <a:solidFill>
                  <a:schemeClr val="bg1"/>
                </a:solidFill>
                <a:latin typeface="Calibri"/>
                <a:ea typeface="Segoe UI"/>
                <a:cs typeface="Segoe UI"/>
              </a:rPr>
              <a:t>​</a:t>
            </a:r>
            <a:endParaRPr lang="fi-FI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38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EEDE2EA5-D815-47FF-B74C-F08D3D77F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6162391E-5C1F-477D-887A-71E056502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8778" y="365125"/>
            <a:ext cx="10863943" cy="6355296"/>
          </a:xfrm>
          <a:prstGeom prst="rect">
            <a:avLst/>
          </a:prstGeom>
          <a:solidFill>
            <a:srgbClr val="5F4B64">
              <a:alpha val="7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F1C2652-7BAF-46B6-82E1-B8348BC3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67" y="365125"/>
            <a:ext cx="10515600" cy="1325563"/>
          </a:xfrm>
        </p:spPr>
        <p:txBody>
          <a:bodyPr/>
          <a:lstStyle/>
          <a:p>
            <a:r>
              <a:rPr lang="fi-FI" dirty="0">
                <a:solidFill>
                  <a:srgbClr val="E6E0E8"/>
                </a:solidFill>
              </a:rPr>
              <a:t>3. </a:t>
            </a:r>
            <a:r>
              <a:rPr lang="fi-FI" dirty="0" err="1">
                <a:solidFill>
                  <a:srgbClr val="E6E0E8"/>
                </a:solidFill>
              </a:rPr>
              <a:t>Sarritmagia</a:t>
            </a:r>
            <a:r>
              <a:rPr lang="fi-FI" dirty="0">
                <a:solidFill>
                  <a:srgbClr val="E6E0E8"/>
                </a:solidFill>
              </a:rPr>
              <a:t>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B42B8E8-8771-4211-8610-682FCBBB0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67" y="1433739"/>
            <a:ext cx="9020156" cy="2499473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se-FI" dirty="0">
                <a:solidFill>
                  <a:schemeClr val="bg1"/>
                </a:solidFill>
              </a:rPr>
              <a:t>• Sarrit muorjin lea eahpedábálaš dan kemihkalaš iešvuođa dihte. Sarrida sákta doaibmá pH-indikáhtora láhkai. Dat nappo rievdada ivnni dasa lasihuvvon suvrra dahje básalaš ávdnasa mielde. </a:t>
            </a:r>
            <a:endParaRPr lang="fi-FI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e-FI" dirty="0">
                <a:solidFill>
                  <a:schemeClr val="bg1"/>
                </a:solidFill>
              </a:rPr>
              <a:t>• Čuovvovaš bargobihtás málet eksperimentála vugiin sarridiin ja eará dábálaš ruovttu ávdnasiiguin. Seammás oahppat ávdnasiid suvrravuođaid birra hávskes vugiin dáiddaruššamiin. </a:t>
            </a:r>
            <a:endParaRPr lang="fi-FI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e-FI" dirty="0">
                <a:solidFill>
                  <a:schemeClr val="bg1"/>
                </a:solidFill>
              </a:rPr>
              <a:t>• Árat jorbadasa friddja gieđain sárguma hárjehallama lassin oahppat hámuhit jorbadasa hámi sárguma árpogierdodahkki vehkiin. </a:t>
            </a:r>
            <a:endParaRPr lang="fi-FI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e-FI" dirty="0">
                <a:solidFill>
                  <a:schemeClr val="bg1"/>
                </a:solidFill>
              </a:rPr>
              <a:t>• Sáhtát ávkkástallat árat čoaggán murjjiid dahje gárvves sarritsáftta </a:t>
            </a:r>
            <a:endParaRPr lang="fi-FI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Kuva 6" descr="Govas lagasgovas ivnnit dáiddalaš doaimmas&#10;Anniina Jokitalo&#10;">
            <a:extLst>
              <a:ext uri="{FF2B5EF4-FFF2-40B4-BE49-F238E27FC236}">
                <a16:creationId xmlns:a16="http://schemas.microsoft.com/office/drawing/2014/main" id="{F1F5FB95-C911-F164-A813-EBB77B1F8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563063" y="1034788"/>
            <a:ext cx="2802731" cy="1880951"/>
          </a:xfrm>
          <a:prstGeom prst="rect">
            <a:avLst/>
          </a:prstGeom>
        </p:spPr>
      </p:pic>
      <p:pic>
        <p:nvPicPr>
          <p:cNvPr id="7" name="Kuva 7" descr="Govas lagasgovas ivnnit dáiddalaš doaimmas&#10;Anniina Jokitalo&#10;">
            <a:extLst>
              <a:ext uri="{FF2B5EF4-FFF2-40B4-BE49-F238E27FC236}">
                <a16:creationId xmlns:a16="http://schemas.microsoft.com/office/drawing/2014/main" id="{C1CBFA71-89D9-13FA-4D70-AB418FA085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2" t="1531" r="12080" b="-510"/>
          <a:stretch/>
        </p:blipFill>
        <p:spPr>
          <a:xfrm>
            <a:off x="6827279" y="4070790"/>
            <a:ext cx="3005694" cy="2300776"/>
          </a:xfrm>
          <a:prstGeom prst="rect">
            <a:avLst/>
          </a:prstGeom>
        </p:spPr>
      </p:pic>
      <p:pic>
        <p:nvPicPr>
          <p:cNvPr id="8" name="Kuva 8" descr="Govas lagasgovas ivnnit dáiddalaš doaimmas&#10;Anniina Jokitalo&#10;">
            <a:extLst>
              <a:ext uri="{FF2B5EF4-FFF2-40B4-BE49-F238E27FC236}">
                <a16:creationId xmlns:a16="http://schemas.microsoft.com/office/drawing/2014/main" id="{810AF72A-F824-07C1-3CAD-20B712165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562034" y="4055040"/>
            <a:ext cx="2811535" cy="1882641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402A8AF8-9A21-3A36-8FD4-69198DA6F3C8}"/>
              </a:ext>
            </a:extLst>
          </p:cNvPr>
          <p:cNvSpPr txBox="1"/>
          <p:nvPr/>
        </p:nvSpPr>
        <p:spPr>
          <a:xfrm>
            <a:off x="827567" y="3933212"/>
            <a:ext cx="5999712" cy="25699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se-FI" sz="1600" dirty="0">
                <a:solidFill>
                  <a:schemeClr val="bg1"/>
                </a:solidFill>
              </a:rPr>
              <a:t>Bargoneavvut:</a:t>
            </a:r>
            <a:endParaRPr lang="fi-FI" sz="16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se-FI" sz="1200" dirty="0">
                <a:solidFill>
                  <a:schemeClr val="bg1"/>
                </a:solidFill>
              </a:rPr>
              <a:t>• Guokte A3 akvareallabáhpára </a:t>
            </a:r>
            <a:endParaRPr lang="fi-FI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se-FI" sz="1200" dirty="0">
                <a:solidFill>
                  <a:schemeClr val="bg1"/>
                </a:solidFill>
              </a:rPr>
              <a:t>• Sáhtát ávkkástallat árat čoaggán sarridiid málemis </a:t>
            </a:r>
            <a:endParaRPr lang="fi-FI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se-FI" sz="1200" dirty="0">
                <a:solidFill>
                  <a:schemeClr val="bg1"/>
                </a:solidFill>
              </a:rPr>
              <a:t>• Jorbadasa sárgun: 2 x bliántta, árpu, linjála </a:t>
            </a:r>
            <a:endParaRPr lang="fi-FI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se-FI" sz="1200" dirty="0">
                <a:solidFill>
                  <a:schemeClr val="bg1"/>
                </a:solidFill>
              </a:rPr>
              <a:t>• Sarrit(olles)sákta dahje sarridat, sitronsákta, ettet, natrovdna, lihttebassanávnnastableahtta</a:t>
            </a:r>
            <a:endParaRPr lang="fi-FI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se-FI" sz="1200" dirty="0">
                <a:solidFill>
                  <a:schemeClr val="bg1"/>
                </a:solidFill>
              </a:rPr>
              <a:t>• Málemii: gohpat sáfttaide ja ávdnasiidda, litnut, goaikkanasjuohkki dahje bohcci + vejolaš eará neavvuid sáhttá ávkkástallat geahččaladdamii kreatiivvalaččat (bihpporgáhkkofoarpma, málle, steampilat)</a:t>
            </a:r>
            <a:endParaRPr lang="fi-FI" sz="900" dirty="0">
              <a:solidFill>
                <a:schemeClr val="bg1"/>
              </a:solidFill>
              <a:ea typeface="+mn-lt"/>
              <a:cs typeface="+mn-lt"/>
            </a:endParaRPr>
          </a:p>
          <a:p>
            <a:pPr algn="l"/>
            <a:endParaRPr lang="fi-FI" sz="11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8405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8a9c32b-9a87-4504-8746-f3e54c4ef78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AED9D0412D2254BB1922487E7A75068" ma:contentTypeVersion="17" ma:contentTypeDescription="Luo uusi asiakirja." ma:contentTypeScope="" ma:versionID="efdec06ce4af297b15a89630cbaf554b">
  <xsd:schema xmlns:xsd="http://www.w3.org/2001/XMLSchema" xmlns:xs="http://www.w3.org/2001/XMLSchema" xmlns:p="http://schemas.microsoft.com/office/2006/metadata/properties" xmlns:ns3="9cbfa6bb-ae4a-45ca-9907-98accbe7a73c" xmlns:ns4="48a9c32b-9a87-4504-8746-f3e54c4ef780" targetNamespace="http://schemas.microsoft.com/office/2006/metadata/properties" ma:root="true" ma:fieldsID="665168a1050af785dca4cdbe5897ea49" ns3:_="" ns4:_="">
    <xsd:import namespace="9cbfa6bb-ae4a-45ca-9907-98accbe7a73c"/>
    <xsd:import namespace="48a9c32b-9a87-4504-8746-f3e54c4ef78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bfa6bb-ae4a-45ca-9907-98accbe7a73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Jakamisvihjeen hajautus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a9c32b-9a87-4504-8746-f3e54c4ef7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C0405A-2AEB-4963-AA78-E1A17C9052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517B51-4F72-4428-AC0F-D10007B5FAC6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9cbfa6bb-ae4a-45ca-9907-98accbe7a73c"/>
    <ds:schemaRef ds:uri="48a9c32b-9a87-4504-8746-f3e54c4ef780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B8E341D4-3EE7-4671-A86A-1D99C37133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bfa6bb-ae4a-45ca-9907-98accbe7a73c"/>
    <ds:schemaRef ds:uri="48a9c32b-9a87-4504-8746-f3e54c4ef7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1311</Words>
  <Application>Microsoft Office PowerPoint</Application>
  <PresentationFormat>Laajakuva</PresentationFormat>
  <Paragraphs>118</Paragraphs>
  <Slides>17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Segoe UI</vt:lpstr>
      <vt:lpstr>Times New Roman</vt:lpstr>
      <vt:lpstr>Office-teema</vt:lpstr>
      <vt:lpstr>Magihkalaš sarrihat</vt:lpstr>
      <vt:lpstr>PowerPoint-esitys</vt:lpstr>
      <vt:lpstr>PowerPoint-esitys</vt:lpstr>
      <vt:lpstr>1. Jorbalágan sarrit </vt:lpstr>
      <vt:lpstr>2. Birasdáidda murjjiin </vt:lpstr>
      <vt:lpstr>Sarridiid čoaggin ja birasdáidda</vt:lpstr>
      <vt:lpstr>PowerPoint-esitys</vt:lpstr>
      <vt:lpstr>PowerPoint-esitys</vt:lpstr>
      <vt:lpstr>3. Sarritmagia </vt:lpstr>
      <vt:lpstr>Sarritmagia </vt:lpstr>
      <vt:lpstr>PowerPoint-esitys</vt:lpstr>
      <vt:lpstr> 1. Bargomuddu: jorbadasa sárgun 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Luma oppimateriaali </dc:title>
  <dc:creator>Jokitalo Anniina</dc:creator>
  <cp:lastModifiedBy>Jokitalo Anniina</cp:lastModifiedBy>
  <cp:revision>16</cp:revision>
  <dcterms:created xsi:type="dcterms:W3CDTF">2022-06-06T08:19:15Z</dcterms:created>
  <dcterms:modified xsi:type="dcterms:W3CDTF">2023-11-08T11:50:48Z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0x010100AAED9D0412D2254BB1922487E7A75068</vt:lpwstr>
  </property>
</Properties>
</file>